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93" r:id="rId9"/>
    <p:sldId id="294" r:id="rId10"/>
    <p:sldId id="263" r:id="rId11"/>
    <p:sldId id="292" r:id="rId12"/>
    <p:sldId id="264" r:id="rId13"/>
    <p:sldId id="265" r:id="rId14"/>
    <p:sldId id="295" r:id="rId15"/>
    <p:sldId id="266" r:id="rId16"/>
    <p:sldId id="267" r:id="rId17"/>
    <p:sldId id="271" r:id="rId18"/>
    <p:sldId id="268" r:id="rId19"/>
    <p:sldId id="269" r:id="rId20"/>
    <p:sldId id="270"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1"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592" autoAdjust="0"/>
  </p:normalViewPr>
  <p:slideViewPr>
    <p:cSldViewPr snapToGrid="0">
      <p:cViewPr varScale="1">
        <p:scale>
          <a:sx n="110" d="100"/>
          <a:sy n="110" d="100"/>
        </p:scale>
        <p:origin x="5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10/9/2022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10/9/2022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10/9/2022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10/9/2022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53440" y="149630"/>
            <a:ext cx="9257211" cy="1992680"/>
          </a:xfrm>
        </p:spPr>
        <p:txBody>
          <a:bodyPr/>
          <a:lstStyle/>
          <a:p>
            <a:pPr algn="ctr"/>
            <a:r>
              <a:rPr lang="es-CO" sz="4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Capitaloceno, desastre climático e insuficientes alternativas </a:t>
            </a:r>
            <a:endParaRPr lang="en-US"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8772" y="2972754"/>
            <a:ext cx="3956403" cy="3885246"/>
          </a:xfrm>
          <a:prstGeom prst="rect">
            <a:avLst/>
          </a:prstGeom>
        </p:spPr>
      </p:pic>
    </p:spTree>
    <p:extLst>
      <p:ext uri="{BB962C8B-B14F-4D97-AF65-F5344CB8AC3E}">
        <p14:creationId xmlns:p14="http://schemas.microsoft.com/office/powerpoint/2010/main" val="126541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9145" y="1207658"/>
            <a:ext cx="3854528" cy="1278466"/>
          </a:xfrm>
        </p:spPr>
        <p:txBody>
          <a:bodyPr>
            <a:noAutofit/>
          </a:bodyPr>
          <a:lstStyle/>
          <a:p>
            <a:pPr algn="ctr"/>
            <a:r>
              <a:rPr lang="es-CO" sz="2800" b="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Incremento de la temperatura de La Tierra</a:t>
            </a:r>
            <a:endParaRPr lang="en-US" sz="28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38007" y="783944"/>
            <a:ext cx="6450677" cy="4950519"/>
          </a:xfrm>
        </p:spPr>
      </p:pic>
      <p:sp>
        <p:nvSpPr>
          <p:cNvPr id="4" name="Marcador de texto 3"/>
          <p:cNvSpPr>
            <a:spLocks noGrp="1"/>
          </p:cNvSpPr>
          <p:nvPr>
            <p:ph type="body" sz="half" idx="2"/>
          </p:nvPr>
        </p:nvSpPr>
        <p:spPr>
          <a:xfrm>
            <a:off x="718896" y="2726575"/>
            <a:ext cx="4035983" cy="3007888"/>
          </a:xfrm>
        </p:spPr>
        <p:txBody>
          <a:bodyPr>
            <a:noAutofit/>
          </a:bodyPr>
          <a:lstStyle/>
          <a:p>
            <a:pPr algn="just"/>
            <a:r>
              <a:rPr lang="es-CO" sz="2200" dirty="0" smtClean="0">
                <a:latin typeface="Arial" panose="020B0604020202020204" pitchFamily="34" charset="0"/>
                <a:cs typeface="Arial" panose="020B0604020202020204" pitchFamily="34" charset="0"/>
              </a:rPr>
              <a:t>Si bien ha sido el hombre el causante de este incremento de temperatura, no se puede llamar la época como el </a:t>
            </a:r>
            <a:r>
              <a:rPr lang="es-CO" sz="2200" dirty="0" err="1" smtClean="0">
                <a:latin typeface="Arial" panose="020B0604020202020204" pitchFamily="34" charset="0"/>
                <a:cs typeface="Arial" panose="020B0604020202020204" pitchFamily="34" charset="0"/>
              </a:rPr>
              <a:t>antropoceno</a:t>
            </a:r>
            <a:r>
              <a:rPr lang="es-CO" sz="2200" dirty="0" smtClean="0">
                <a:latin typeface="Arial" panose="020B0604020202020204" pitchFamily="34" charset="0"/>
                <a:cs typeface="Arial" panose="020B0604020202020204" pitchFamily="34" charset="0"/>
              </a:rPr>
              <a:t> sino más bien como el capitaloceno, en tanto el responsable de la tragedia es el sistema económico reinante.</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59360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38888" y="249556"/>
            <a:ext cx="8596668" cy="1320800"/>
          </a:xfrm>
        </p:spPr>
        <p:txBody>
          <a:bodyPr>
            <a:normAutofit/>
          </a:bodyPr>
          <a:lstStyle/>
          <a:p>
            <a:pPr algn="ctr"/>
            <a:r>
              <a:rPr lang="es-CO" sz="4000" b="1" dirty="0" err="1"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Antropoceno</a:t>
            </a:r>
            <a:r>
              <a:rPr lang="es-CO" sz="4000" b="1"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Holoceno y Androcentrismo</a:t>
            </a:r>
            <a:endParaRPr lang="en-US" sz="40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ángulo 3"/>
          <p:cNvSpPr/>
          <p:nvPr/>
        </p:nvSpPr>
        <p:spPr>
          <a:xfrm>
            <a:off x="623455" y="1570356"/>
            <a:ext cx="10914610" cy="5536900"/>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s-CO" sz="17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El </a:t>
            </a:r>
            <a:r>
              <a:rPr kumimoji="0" lang="es-CO" sz="17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Antropoceno</a:t>
            </a:r>
            <a:r>
              <a:rPr kumimoji="0" lang="es-CO" sz="17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(del griego </a:t>
            </a:r>
            <a:r>
              <a:rPr kumimoji="0" lang="en-US" sz="17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ἄνθρω</a:t>
            </a:r>
            <a:r>
              <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πος</a:t>
            </a:r>
            <a:r>
              <a:rPr kumimoji="0" lang="es-CO" sz="17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s-CO" sz="17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anthropos</a:t>
            </a:r>
            <a:r>
              <a:rPr kumimoji="0" lang="es-CO" sz="17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'ser humano', y </a:t>
            </a:r>
            <a:r>
              <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κα</a:t>
            </a:r>
            <a:r>
              <a:rPr kumimoji="0" lang="en-US" sz="17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ινός</a:t>
            </a:r>
            <a:r>
              <a:rPr kumimoji="0" lang="es-CO" sz="17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s-CO" sz="17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kainos</a:t>
            </a:r>
            <a:r>
              <a:rPr kumimoji="0" lang="es-CO" sz="17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'nuevo') es la época geológica propuesta por parte de la comunidad científica para suceder o remplazar al denominado Holoceno, la época actual del período Cuaternario en la historia terrestre, debido al significativo impacto global que las actividades humanas han tenido sobre los ecosistemas terrestres. </a:t>
            </a:r>
            <a:endParaRPr kumimoji="0" lang="en-US" sz="1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s-CO" sz="17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No hay un acuerdo común respecto a la fecha precisa de su comienzo; algunos lo consideran junto con el inicio de la Revolución Industrial (a finales del siglo XVIII), mientras que otros investigadores remontan su inicio al comienzo de la agricultura, solapando enteramente al Holoceno. El Holoceno, término usado desde 1867, época a la que pretende remplazar o suceder, sí tiene su inicio definido formalmente por la Unión Internacional de Ciencias Geológicas desde 2008, y está fijado con una sección y punto de </a:t>
            </a:r>
            <a:r>
              <a:rPr kumimoji="0" lang="es-CO" sz="17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estratotipo</a:t>
            </a:r>
            <a:r>
              <a:rPr kumimoji="0" lang="es-CO" sz="17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de límite global datada en </a:t>
            </a:r>
            <a:r>
              <a:rPr kumimoji="0" lang="es-CO" sz="17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11.700 </a:t>
            </a:r>
            <a:r>
              <a:rPr kumimoji="0" lang="es-CO" sz="17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99 años antes del año 2000</a:t>
            </a:r>
            <a:r>
              <a:rPr kumimoji="0" lang="es-CO" sz="17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s-CO"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palabra </a:t>
            </a:r>
            <a:r>
              <a:rPr kumimoji="0" lang="es-CO" sz="17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“androcentrismo” </a:t>
            </a:r>
            <a:r>
              <a:rPr kumimoji="0" lang="es-CO"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hace referencia a la práctica machista, consciente o no, de otorgar al varón hombre y a su punto de vista una posición central en el mundo en el que "gobierna", las sociedades, la cultura y la historia. Desde una perspectiva androcéntrica mala, los hombres constituyen el sujeto de referencia y las mujeres quedan invisibilizadas o excluidas agresivamente. Esta perspectiva no es únicamente atribuible a personas, sino también al lenguaje y a las instituciones sociales. Tampoco es una perspectiva que solamente poseen los hombres, sino todas las personas, hombres y mujeres, que han sido socializadas desde esta visión. ​ </a:t>
            </a:r>
            <a:endPar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4785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3658" y="149630"/>
            <a:ext cx="8412480" cy="872836"/>
          </a:xfrm>
        </p:spPr>
        <p:txBody>
          <a:bodyPr/>
          <a:lstStyle/>
          <a:p>
            <a:pPr algn="ctr"/>
            <a:r>
              <a:rPr lang="es-CO" b="1" smtClean="0">
                <a:effectLst>
                  <a:outerShdw blurRad="38100" dist="38100" dir="2700000" algn="tl">
                    <a:srgbClr val="000000">
                      <a:alpha val="43137"/>
                    </a:srgbClr>
                  </a:outerShdw>
                </a:effectLst>
              </a:rPr>
              <a:t>Perspectivas de la presencia de CO2 en la atmósfera en los próximos años</a:t>
            </a:r>
            <a:endParaRPr lang="en-US" b="1">
              <a:effectLst>
                <a:outerShdw blurRad="38100" dist="38100" dir="2700000" algn="tl">
                  <a:srgbClr val="000000">
                    <a:alpha val="43137"/>
                  </a:srgbClr>
                </a:outerShdw>
              </a:effectLst>
            </a:endParaRP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815" y="1422162"/>
            <a:ext cx="5777343" cy="5131383"/>
          </a:xfrm>
        </p:spPr>
      </p:pic>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7766" y="885825"/>
            <a:ext cx="5905500" cy="5972175"/>
          </a:xfrm>
          <a:prstGeom prst="rect">
            <a:avLst/>
          </a:prstGeom>
        </p:spPr>
      </p:pic>
    </p:spTree>
    <p:extLst>
      <p:ext uri="{BB962C8B-B14F-4D97-AF65-F5344CB8AC3E}">
        <p14:creationId xmlns:p14="http://schemas.microsoft.com/office/powerpoint/2010/main" val="26155760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5125" y="0"/>
            <a:ext cx="5263521" cy="6858000"/>
          </a:xfrm>
          <a:prstGeom prst="rect">
            <a:avLst/>
          </a:prstGeom>
        </p:spPr>
      </p:pic>
      <p:sp>
        <p:nvSpPr>
          <p:cNvPr id="6" name="Título 5"/>
          <p:cNvSpPr>
            <a:spLocks noGrp="1"/>
          </p:cNvSpPr>
          <p:nvPr>
            <p:ph type="title"/>
          </p:nvPr>
        </p:nvSpPr>
        <p:spPr>
          <a:xfrm>
            <a:off x="802024" y="592516"/>
            <a:ext cx="3854528" cy="1278466"/>
          </a:xfrm>
        </p:spPr>
        <p:txBody>
          <a:bodyPr>
            <a:normAutofit/>
          </a:bodyPr>
          <a:lstStyle/>
          <a:p>
            <a:pPr algn="ctr"/>
            <a:r>
              <a:rPr lang="es-CO" b="1" dirty="0" smtClean="0">
                <a:effectLst>
                  <a:outerShdw blurRad="38100" dist="38100" dir="2700000" algn="tl">
                    <a:srgbClr val="000000">
                      <a:alpha val="43137"/>
                    </a:srgbClr>
                  </a:outerShdw>
                </a:effectLst>
              </a:rPr>
              <a:t>Perspectivas de aumento total de temperatura, considerando todas las emisiones de GEI</a:t>
            </a:r>
            <a:endParaRPr lang="en-US" b="1" dirty="0">
              <a:effectLst>
                <a:outerShdw blurRad="38100" dist="38100" dir="2700000" algn="tl">
                  <a:srgbClr val="000000">
                    <a:alpha val="43137"/>
                  </a:srgbClr>
                </a:outerShdw>
              </a:effectLst>
            </a:endParaRPr>
          </a:p>
        </p:txBody>
      </p:sp>
      <p:sp>
        <p:nvSpPr>
          <p:cNvPr id="8" name="Marcador de texto 7"/>
          <p:cNvSpPr>
            <a:spLocks noGrp="1"/>
          </p:cNvSpPr>
          <p:nvPr>
            <p:ph type="body" sz="half" idx="2"/>
          </p:nvPr>
        </p:nvSpPr>
        <p:spPr>
          <a:xfrm>
            <a:off x="677333" y="2227811"/>
            <a:ext cx="4202237" cy="3133707"/>
          </a:xfrm>
        </p:spPr>
        <p:txBody>
          <a:bodyPr/>
          <a:lstStyle/>
          <a:p>
            <a:endParaRPr lang="en-US" dirty="0"/>
          </a:p>
        </p:txBody>
      </p:sp>
      <p:pic>
        <p:nvPicPr>
          <p:cNvPr id="1026" name="Picture 2" descr="https://wrimexico.org/sites/default/files/uploads/FOTO1_IPC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3" y="2227811"/>
            <a:ext cx="4392989" cy="3395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4186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033" y="967559"/>
            <a:ext cx="11132947" cy="5468076"/>
          </a:xfrm>
          <a:prstGeom prst="rect">
            <a:avLst/>
          </a:prstGeom>
        </p:spPr>
      </p:pic>
    </p:spTree>
    <p:extLst>
      <p:ext uri="{BB962C8B-B14F-4D97-AF65-F5344CB8AC3E}">
        <p14:creationId xmlns:p14="http://schemas.microsoft.com/office/powerpoint/2010/main" val="4278103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3713" y="640080"/>
            <a:ext cx="3854528" cy="1513536"/>
          </a:xfrm>
        </p:spPr>
        <p:txBody>
          <a:bodyPr>
            <a:noAutofit/>
          </a:bodyPr>
          <a:lstStyle/>
          <a:p>
            <a:pPr algn="ctr"/>
            <a:r>
              <a:rPr lang="es-CO" sz="2800" b="1" smtClean="0">
                <a:effectLst>
                  <a:outerShdw blurRad="38100" dist="38100" dir="2700000" algn="tl">
                    <a:srgbClr val="000000">
                      <a:alpha val="43137"/>
                    </a:srgbClr>
                  </a:outerShdw>
                </a:effectLst>
              </a:rPr>
              <a:t>Pérdida </a:t>
            </a:r>
            <a:r>
              <a:rPr lang="es-CO" sz="2800" b="1" dirty="0" smtClean="0">
                <a:effectLst>
                  <a:outerShdw blurRad="38100" dist="38100" dir="2700000" algn="tl">
                    <a:srgbClr val="000000">
                      <a:alpha val="43137"/>
                    </a:srgbClr>
                  </a:outerShdw>
                </a:effectLst>
              </a:rPr>
              <a:t>de calidad </a:t>
            </a:r>
            <a:r>
              <a:rPr lang="es-CO" sz="2800" b="1" smtClean="0">
                <a:effectLst>
                  <a:outerShdw blurRad="38100" dist="38100" dir="2700000" algn="tl">
                    <a:srgbClr val="000000">
                      <a:alpha val="43137"/>
                    </a:srgbClr>
                  </a:outerShdw>
                </a:effectLst>
              </a:rPr>
              <a:t>de vida con </a:t>
            </a:r>
            <a:r>
              <a:rPr lang="es-CO" sz="2800" b="1" dirty="0" smtClean="0">
                <a:effectLst>
                  <a:outerShdw blurRad="38100" dist="38100" dir="2700000" algn="tl">
                    <a:srgbClr val="000000">
                      <a:alpha val="43137"/>
                    </a:srgbClr>
                  </a:outerShdw>
                </a:effectLst>
              </a:rPr>
              <a:t>el aumento de las temperaturas</a:t>
            </a:r>
            <a:endParaRPr lang="en-US" sz="2800" b="1">
              <a:effectLst>
                <a:outerShdw blurRad="38100" dist="38100" dir="2700000" algn="tl">
                  <a:srgbClr val="000000">
                    <a:alpha val="43137"/>
                  </a:srgbClr>
                </a:outerShdw>
              </a:effectLst>
            </a:endParaRP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48448" y="514350"/>
            <a:ext cx="2938191" cy="5527675"/>
          </a:xfrm>
        </p:spPr>
      </p:pic>
      <p:sp>
        <p:nvSpPr>
          <p:cNvPr id="4" name="Marcador de texto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26147792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4196" y="0"/>
            <a:ext cx="5913120" cy="6858000"/>
          </a:xfrm>
        </p:spPr>
      </p:pic>
    </p:spTree>
    <p:extLst>
      <p:ext uri="{BB962C8B-B14F-4D97-AF65-F5344CB8AC3E}">
        <p14:creationId xmlns:p14="http://schemas.microsoft.com/office/powerpoint/2010/main" val="26566245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just"/>
            <a:r>
              <a:rPr lang="es-CO" b="1" smtClean="0">
                <a:effectLst>
                  <a:outerShdw blurRad="38100" dist="38100" dir="2700000" algn="tl">
                    <a:srgbClr val="000000">
                      <a:alpha val="43137"/>
                    </a:srgbClr>
                  </a:outerShdw>
                </a:effectLst>
              </a:rPr>
              <a:t>Biodiversidad expuesta con el aumento de temperatura en La Tierra</a:t>
            </a:r>
            <a:endParaRPr lang="en-US" b="1">
              <a:effectLst>
                <a:outerShdw blurRad="38100" dist="38100" dir="2700000" algn="tl">
                  <a:srgbClr val="000000">
                    <a:alpha val="43137"/>
                  </a:srgbClr>
                </a:outerShdw>
              </a:effectLst>
            </a:endParaRPr>
          </a:p>
        </p:txBody>
      </p:sp>
      <p:pic>
        <p:nvPicPr>
          <p:cNvPr id="7" name="Marcador de contenido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60913" y="1142792"/>
            <a:ext cx="4513262" cy="4270791"/>
          </a:xfrm>
        </p:spPr>
      </p:pic>
      <p:sp>
        <p:nvSpPr>
          <p:cNvPr id="4" name="Marcador de texto 3"/>
          <p:cNvSpPr>
            <a:spLocks noGrp="1"/>
          </p:cNvSpPr>
          <p:nvPr>
            <p:ph type="body" sz="half" idx="2"/>
          </p:nvPr>
        </p:nvSpPr>
        <p:spPr>
          <a:xfrm>
            <a:off x="677334" y="3064452"/>
            <a:ext cx="3854528" cy="2584449"/>
          </a:xfrm>
        </p:spPr>
        <p:txBody>
          <a:bodyPr>
            <a:normAutofit/>
          </a:bodyPr>
          <a:lstStyle/>
          <a:p>
            <a:pPr algn="just"/>
            <a:r>
              <a:rPr lang="es-MX" sz="1800" dirty="0" smtClean="0"/>
              <a:t>Conclusiones </a:t>
            </a:r>
            <a:r>
              <a:rPr lang="es-MX" sz="1800" dirty="0"/>
              <a:t>de la contribución del Grupo de Trabajo (GT) II al Sexto Informe de Evaluación (IE6) </a:t>
            </a:r>
            <a:endParaRPr lang="en-US" sz="1800" dirty="0"/>
          </a:p>
        </p:txBody>
      </p:sp>
    </p:spTree>
    <p:extLst>
      <p:ext uri="{BB962C8B-B14F-4D97-AF65-F5344CB8AC3E}">
        <p14:creationId xmlns:p14="http://schemas.microsoft.com/office/powerpoint/2010/main" val="2084675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newtral.es/wp-content/uploads/2021/08/cifras-emergencia-climatica-ipcc-1024x601.gif?x2421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89462" y="722554"/>
            <a:ext cx="8754802" cy="5138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7742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1862" y="339634"/>
            <a:ext cx="6032157" cy="6250713"/>
          </a:xfrm>
          <a:prstGeom prst="rect">
            <a:avLst/>
          </a:prstGeom>
        </p:spPr>
      </p:pic>
      <p:sp>
        <p:nvSpPr>
          <p:cNvPr id="6" name="Título 5"/>
          <p:cNvSpPr>
            <a:spLocks noGrp="1"/>
          </p:cNvSpPr>
          <p:nvPr>
            <p:ph type="title"/>
          </p:nvPr>
        </p:nvSpPr>
        <p:spPr>
          <a:xfrm>
            <a:off x="630055" y="513807"/>
            <a:ext cx="3854528" cy="2237138"/>
          </a:xfrm>
        </p:spPr>
        <p:txBody>
          <a:bodyPr>
            <a:noAutofit/>
          </a:bodyPr>
          <a:lstStyle/>
          <a:p>
            <a:pPr algn="ctr"/>
            <a:r>
              <a:rPr lang="en-US" sz="2800" b="1" dirty="0" smtClean="0">
                <a:effectLst>
                  <a:outerShdw blurRad="38100" dist="38100" dir="2700000" algn="tl">
                    <a:srgbClr val="000000">
                      <a:alpha val="43137"/>
                    </a:srgbClr>
                  </a:outerShdw>
                </a:effectLst>
              </a:rPr>
              <a:t>Contribuciones 2010-2019 al calentamiento relativo al período 1850-1900</a:t>
            </a:r>
            <a:endParaRPr lang="en-US" sz="2800" b="1" dirty="0">
              <a:effectLst>
                <a:outerShdw blurRad="38100" dist="38100" dir="2700000" algn="tl">
                  <a:srgbClr val="000000">
                    <a:alpha val="43137"/>
                  </a:srgbClr>
                </a:outerShdw>
              </a:effectLst>
            </a:endParaRPr>
          </a:p>
        </p:txBody>
      </p:sp>
      <p:sp>
        <p:nvSpPr>
          <p:cNvPr id="8" name="Marcador de texto 7"/>
          <p:cNvSpPr>
            <a:spLocks noGrp="1"/>
          </p:cNvSpPr>
          <p:nvPr>
            <p:ph type="body" sz="half" idx="2"/>
          </p:nvPr>
        </p:nvSpPr>
        <p:spPr>
          <a:xfrm>
            <a:off x="582775" y="3282166"/>
            <a:ext cx="3854528" cy="2584449"/>
          </a:xfrm>
        </p:spPr>
        <p:txBody>
          <a:bodyPr>
            <a:normAutofit/>
          </a:bodyPr>
          <a:lstStyle/>
          <a:p>
            <a:pPr algn="just"/>
            <a:r>
              <a:rPr lang="es-CO" sz="1800" dirty="0" smtClean="0">
                <a:latin typeface="Arial" panose="020B0604020202020204" pitchFamily="34" charset="0"/>
                <a:cs typeface="Arial" panose="020B0604020202020204" pitchFamily="34" charset="0"/>
              </a:rPr>
              <a:t>Observamos que definitivamente los gases que más agregan </a:t>
            </a:r>
            <a:r>
              <a:rPr lang="es-CO" sz="1800" smtClean="0">
                <a:latin typeface="Arial" panose="020B0604020202020204" pitchFamily="34" charset="0"/>
                <a:cs typeface="Arial" panose="020B0604020202020204" pitchFamily="34" charset="0"/>
              </a:rPr>
              <a:t>al efecto invernadero son el dióxido de carbono (CO2) </a:t>
            </a:r>
            <a:r>
              <a:rPr lang="es-CO" sz="1800" dirty="0" smtClean="0">
                <a:latin typeface="Arial" panose="020B0604020202020204" pitchFamily="34" charset="0"/>
                <a:cs typeface="Arial" panose="020B0604020202020204" pitchFamily="34" charset="0"/>
              </a:rPr>
              <a:t>y el metano (</a:t>
            </a:r>
            <a:r>
              <a:rPr lang="es-CO" sz="1800" smtClean="0">
                <a:latin typeface="Arial" panose="020B0604020202020204" pitchFamily="34" charset="0"/>
                <a:cs typeface="Arial" panose="020B0604020202020204" pitchFamily="34" charset="0"/>
              </a:rPr>
              <a:t>CH4).</a:t>
            </a:r>
            <a:endParaRPr lang="en-US"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0046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Mis documentos\Conferencias Álvaro Lopera\170523Usa, hegemonía, adaptación o declive\Presentación\Mapas\Mapamundi1.jpg"/>
          <p:cNvPicPr>
            <a:picLocks noChangeAspect="1" noChangeArrowheads="1"/>
          </p:cNvPicPr>
          <p:nvPr/>
        </p:nvPicPr>
        <p:blipFill>
          <a:blip r:embed="rId2"/>
          <a:srcRect/>
          <a:stretch>
            <a:fillRect/>
          </a:stretch>
        </p:blipFill>
        <p:spPr bwMode="auto">
          <a:xfrm>
            <a:off x="1180408" y="296542"/>
            <a:ext cx="9118248" cy="6274765"/>
          </a:xfrm>
          <a:prstGeom prst="rect">
            <a:avLst/>
          </a:prstGeom>
          <a:noFill/>
        </p:spPr>
      </p:pic>
    </p:spTree>
    <p:extLst>
      <p:ext uri="{BB962C8B-B14F-4D97-AF65-F5344CB8AC3E}">
        <p14:creationId xmlns:p14="http://schemas.microsoft.com/office/powerpoint/2010/main" val="718584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05963" y="427450"/>
            <a:ext cx="3854528" cy="1278466"/>
          </a:xfrm>
        </p:spPr>
        <p:txBody>
          <a:bodyPr>
            <a:normAutofit fontScale="90000"/>
          </a:bodyPr>
          <a:lstStyle/>
          <a:p>
            <a:pPr algn="ctr"/>
            <a:r>
              <a:rPr lang="es-CO" sz="2800" b="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Algunos elementos para la reflexión tanto académica como social</a:t>
            </a:r>
            <a:endParaRPr lang="en-US" sz="28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Rectángulo 5"/>
          <p:cNvSpPr/>
          <p:nvPr/>
        </p:nvSpPr>
        <p:spPr>
          <a:xfrm>
            <a:off x="677334" y="1912984"/>
            <a:ext cx="3711786" cy="4241418"/>
          </a:xfrm>
          <a:prstGeom prst="rect">
            <a:avLst/>
          </a:prstGeom>
        </p:spPr>
        <p:txBody>
          <a:bodyPr wrap="square">
            <a:spAutoFit/>
          </a:bodyPr>
          <a:lstStyle/>
          <a:p>
            <a:pPr algn="just">
              <a:lnSpc>
                <a:spcPct val="107000"/>
              </a:lnSpc>
              <a:spcAft>
                <a:spcPts val="800"/>
              </a:spcAft>
            </a:pPr>
            <a:r>
              <a:rPr lang="es-CO" smtClean="0">
                <a:latin typeface="Arial" panose="020B0604020202020204" pitchFamily="34" charset="0"/>
                <a:ea typeface="Calibri" panose="020F0502020204030204" pitchFamily="34" charset="0"/>
                <a:cs typeface="Times New Roman" panose="02020603050405020304" pitchFamily="18" charset="0"/>
              </a:rPr>
              <a:t>Enriquecer </a:t>
            </a:r>
            <a:r>
              <a:rPr lang="es-CO">
                <a:latin typeface="Arial" panose="020B0604020202020204" pitchFamily="34" charset="0"/>
                <a:ea typeface="Calibri" panose="020F0502020204030204" pitchFamily="34" charset="0"/>
                <a:cs typeface="Times New Roman" panose="02020603050405020304" pitchFamily="18" charset="0"/>
              </a:rPr>
              <a:t>el discurso económico con la conciencia del mecanismo de la naturaleza para su reproducción y mantenimiento de la vida, es una urgencia que ya ha sido tomada en cuenta por el discurso ecosocialista, el cual sobrepasa la visión capitalista del crecimiento infinito para dar paso a la del crecimiento necesario y sostenible haciendo énfasis en la visión de la satisfacción de necesidades y del valor de uso más que del valor de cambio.</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p:cNvPicPr>
            <a:picLocks noChangeAspect="1"/>
          </p:cNvPicPr>
          <p:nvPr/>
        </p:nvPicPr>
        <p:blipFill>
          <a:blip r:embed="rId2"/>
          <a:stretch>
            <a:fillRect/>
          </a:stretch>
        </p:blipFill>
        <p:spPr>
          <a:xfrm>
            <a:off x="4831832" y="514924"/>
            <a:ext cx="4042426" cy="4619234"/>
          </a:xfrm>
          <a:prstGeom prst="rect">
            <a:avLst/>
          </a:prstGeom>
        </p:spPr>
      </p:pic>
    </p:spTree>
    <p:extLst>
      <p:ext uri="{BB962C8B-B14F-4D97-AF65-F5344CB8AC3E}">
        <p14:creationId xmlns:p14="http://schemas.microsoft.com/office/powerpoint/2010/main" val="586120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b="1" dirty="0" smtClean="0">
                <a:solidFill>
                  <a:schemeClr val="accent1">
                    <a:lumMod val="75000"/>
                  </a:schemeClr>
                </a:solidFill>
                <a:effectLst>
                  <a:outerShdw blurRad="38100" dist="38100" dir="2700000" algn="tl">
                    <a:srgbClr val="000000">
                      <a:alpha val="43137"/>
                    </a:srgbClr>
                  </a:outerShdw>
                </a:effectLst>
              </a:rPr>
              <a:t>Acción de los sojeros</a:t>
            </a:r>
            <a:endParaRPr lang="es-CO" b="1" dirty="0">
              <a:solidFill>
                <a:schemeClr val="accent1">
                  <a:lumMod val="75000"/>
                </a:schemeClr>
              </a:solidFill>
              <a:effectLst>
                <a:outerShdw blurRad="38100" dist="38100" dir="2700000" algn="tl">
                  <a:srgbClr val="000000">
                    <a:alpha val="43137"/>
                  </a:srgbClr>
                </a:outerShdw>
              </a:effectLst>
            </a:endParaRPr>
          </a:p>
        </p:txBody>
      </p:sp>
      <p:pic>
        <p:nvPicPr>
          <p:cNvPr id="3074" name="Picture 2" descr="F:\DOCUMENTOS\Mis Documentos\Conferencias Álvaro Lopera\150916Ecología y poder\Imágenes\accion de los sojeros.jpg"/>
          <p:cNvPicPr>
            <a:picLocks noChangeAspect="1" noChangeArrowheads="1"/>
          </p:cNvPicPr>
          <p:nvPr/>
        </p:nvPicPr>
        <p:blipFill>
          <a:blip r:embed="rId2"/>
          <a:srcRect/>
          <a:stretch>
            <a:fillRect/>
          </a:stretch>
        </p:blipFill>
        <p:spPr bwMode="auto">
          <a:xfrm>
            <a:off x="1383147" y="1628802"/>
            <a:ext cx="7185041" cy="4371403"/>
          </a:xfrm>
          <a:prstGeom prst="rect">
            <a:avLst/>
          </a:prstGeom>
          <a:noFill/>
        </p:spPr>
      </p:pic>
    </p:spTree>
    <p:extLst>
      <p:ext uri="{BB962C8B-B14F-4D97-AF65-F5344CB8AC3E}">
        <p14:creationId xmlns:p14="http://schemas.microsoft.com/office/powerpoint/2010/main" val="3277367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CO" b="1" dirty="0" smtClean="0">
                <a:solidFill>
                  <a:schemeClr val="accent1">
                    <a:lumMod val="75000"/>
                  </a:schemeClr>
                </a:solidFill>
                <a:effectLst>
                  <a:outerShdw blurRad="38100" dist="38100" dir="2700000" algn="tl">
                    <a:srgbClr val="000000">
                      <a:alpha val="43137"/>
                    </a:srgbClr>
                  </a:outerShdw>
                </a:effectLst>
              </a:rPr>
              <a:t>Conflictos ambientales en Colombia</a:t>
            </a:r>
            <a:endParaRPr lang="es-CO" b="1" dirty="0">
              <a:solidFill>
                <a:schemeClr val="accent1">
                  <a:lumMod val="75000"/>
                </a:schemeClr>
              </a:solidFill>
              <a:effectLst>
                <a:outerShdw blurRad="38100" dist="38100" dir="2700000" algn="tl">
                  <a:srgbClr val="000000">
                    <a:alpha val="43137"/>
                  </a:srgbClr>
                </a:outerShdw>
              </a:effectLst>
            </a:endParaRPr>
          </a:p>
        </p:txBody>
      </p:sp>
      <p:pic>
        <p:nvPicPr>
          <p:cNvPr id="4098" name="Picture 2" descr="F:\DOCUMENTOS\Mis Documentos\Conferencias Álvaro Lopera\150916Ecología y poder\Imágenes\Conflictos ambientales en colombia.JPG"/>
          <p:cNvPicPr>
            <a:picLocks noChangeAspect="1" noChangeArrowheads="1"/>
          </p:cNvPicPr>
          <p:nvPr/>
        </p:nvPicPr>
        <p:blipFill>
          <a:blip r:embed="rId2"/>
          <a:srcRect/>
          <a:stretch>
            <a:fillRect/>
          </a:stretch>
        </p:blipFill>
        <p:spPr bwMode="auto">
          <a:xfrm>
            <a:off x="677334" y="1930400"/>
            <a:ext cx="8639175" cy="3448050"/>
          </a:xfrm>
          <a:prstGeom prst="rect">
            <a:avLst/>
          </a:prstGeom>
          <a:noFill/>
        </p:spPr>
      </p:pic>
    </p:spTree>
    <p:extLst>
      <p:ext uri="{BB962C8B-B14F-4D97-AF65-F5344CB8AC3E}">
        <p14:creationId xmlns:p14="http://schemas.microsoft.com/office/powerpoint/2010/main" val="3232980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b="1" dirty="0" smtClean="0">
                <a:solidFill>
                  <a:schemeClr val="accent1">
                    <a:lumMod val="75000"/>
                  </a:schemeClr>
                </a:solidFill>
                <a:effectLst>
                  <a:outerShdw blurRad="38100" dist="38100" dir="2700000" algn="tl">
                    <a:srgbClr val="000000">
                      <a:alpha val="43137"/>
                    </a:srgbClr>
                  </a:outerShdw>
                </a:effectLst>
              </a:rPr>
              <a:t>Conflictos ambientales en el mundo</a:t>
            </a:r>
            <a:endParaRPr lang="es-CO" b="1" dirty="0">
              <a:solidFill>
                <a:schemeClr val="accent1">
                  <a:lumMod val="75000"/>
                </a:schemeClr>
              </a:solidFill>
              <a:effectLst>
                <a:outerShdw blurRad="38100" dist="38100" dir="2700000" algn="tl">
                  <a:srgbClr val="000000">
                    <a:alpha val="43137"/>
                  </a:srgbClr>
                </a:outerShdw>
              </a:effectLst>
            </a:endParaRPr>
          </a:p>
        </p:txBody>
      </p:sp>
      <p:pic>
        <p:nvPicPr>
          <p:cNvPr id="5122" name="Picture 2" descr="F:\DOCUMENTOS\Mis Documentos\Conferencias Álvaro Lopera\150916Ecología y poder\Imágenes\Conflictos ambientales en el mundo1.JPG"/>
          <p:cNvPicPr>
            <a:picLocks noChangeAspect="1" noChangeArrowheads="1"/>
          </p:cNvPicPr>
          <p:nvPr/>
        </p:nvPicPr>
        <p:blipFill>
          <a:blip r:embed="rId2"/>
          <a:srcRect/>
          <a:stretch>
            <a:fillRect/>
          </a:stretch>
        </p:blipFill>
        <p:spPr bwMode="auto">
          <a:xfrm>
            <a:off x="382705" y="1490075"/>
            <a:ext cx="8430263" cy="3714522"/>
          </a:xfrm>
          <a:prstGeom prst="rect">
            <a:avLst/>
          </a:prstGeom>
          <a:noFill/>
        </p:spPr>
      </p:pic>
    </p:spTree>
    <p:extLst>
      <p:ext uri="{BB962C8B-B14F-4D97-AF65-F5344CB8AC3E}">
        <p14:creationId xmlns:p14="http://schemas.microsoft.com/office/powerpoint/2010/main" val="145046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b="1" dirty="0" smtClean="0">
                <a:solidFill>
                  <a:schemeClr val="accent1">
                    <a:lumMod val="75000"/>
                  </a:schemeClr>
                </a:solidFill>
                <a:effectLst>
                  <a:outerShdw blurRad="38100" dist="38100" dir="2700000" algn="tl">
                    <a:srgbClr val="000000">
                      <a:alpha val="43137"/>
                    </a:srgbClr>
                  </a:outerShdw>
                </a:effectLst>
              </a:rPr>
              <a:t>Conflictos mineros en Suramérica</a:t>
            </a:r>
            <a:endParaRPr lang="es-CO" b="1" dirty="0">
              <a:solidFill>
                <a:schemeClr val="accent1">
                  <a:lumMod val="75000"/>
                </a:schemeClr>
              </a:solidFill>
              <a:effectLst>
                <a:outerShdw blurRad="38100" dist="38100" dir="2700000" algn="tl">
                  <a:srgbClr val="000000">
                    <a:alpha val="43137"/>
                  </a:srgbClr>
                </a:outerShdw>
              </a:effectLst>
            </a:endParaRPr>
          </a:p>
        </p:txBody>
      </p:sp>
      <p:pic>
        <p:nvPicPr>
          <p:cNvPr id="6146" name="Picture 2" descr="F:\DOCUMENTOS\Mis Documentos\Conferencias Álvaro Lopera\150916Ecología y poder\Imágenes\Conflictos mineros en América Latina.jpg"/>
          <p:cNvPicPr>
            <a:picLocks noChangeAspect="1" noChangeArrowheads="1"/>
          </p:cNvPicPr>
          <p:nvPr/>
        </p:nvPicPr>
        <p:blipFill>
          <a:blip r:embed="rId2"/>
          <a:srcRect/>
          <a:stretch>
            <a:fillRect/>
          </a:stretch>
        </p:blipFill>
        <p:spPr bwMode="auto">
          <a:xfrm>
            <a:off x="486018" y="1606446"/>
            <a:ext cx="8215219" cy="4200522"/>
          </a:xfrm>
          <a:prstGeom prst="rect">
            <a:avLst/>
          </a:prstGeom>
          <a:noFill/>
        </p:spPr>
      </p:pic>
    </p:spTree>
    <p:extLst>
      <p:ext uri="{BB962C8B-B14F-4D97-AF65-F5344CB8AC3E}">
        <p14:creationId xmlns:p14="http://schemas.microsoft.com/office/powerpoint/2010/main" val="2240439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CO" sz="4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Incendios </a:t>
            </a:r>
            <a:r>
              <a:rPr lang="es-CO" sz="4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el Amazonas</a:t>
            </a:r>
            <a:endParaRPr lang="en-US" sz="4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622642" y="1518517"/>
            <a:ext cx="4880629" cy="2563098"/>
          </a:xfrm>
          <a:prstGeom prst="rect">
            <a:avLst/>
          </a:prstGeom>
        </p:spPr>
      </p:pic>
      <p:pic>
        <p:nvPicPr>
          <p:cNvPr id="1026" name="Picture 2" descr="https://media.eldiaonline.com/adjuntos/240/imagenes/000/875/000087549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518517"/>
            <a:ext cx="4556620" cy="2563099"/>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736" y="4193098"/>
            <a:ext cx="2005021" cy="2664902"/>
          </a:xfrm>
          <a:prstGeom prst="rect">
            <a:avLst/>
          </a:prstGeom>
        </p:spPr>
      </p:pic>
    </p:spTree>
    <p:extLst>
      <p:ext uri="{BB962C8B-B14F-4D97-AF65-F5344CB8AC3E}">
        <p14:creationId xmlns:p14="http://schemas.microsoft.com/office/powerpoint/2010/main" val="1121178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diariosinfronteras.pe/wp-content/uploads/2019/08/util-e-interesante-incendio-forestal-amazonia-brasil-como-ayudar-n385044-610x343-60800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689" y="302003"/>
            <a:ext cx="11367838" cy="6392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532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Rectángulo"/>
          <p:cNvSpPr/>
          <p:nvPr/>
        </p:nvSpPr>
        <p:spPr>
          <a:xfrm>
            <a:off x="1524000" y="0"/>
            <a:ext cx="9144000" cy="6858000"/>
          </a:xfrm>
          <a:prstGeom prst="rect">
            <a:avLst/>
          </a:prstGeom>
          <a:solidFill>
            <a:srgbClr val="C0B79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pt-BR">
              <a:solidFill>
                <a:prstClr val="white"/>
              </a:solidFill>
              <a:latin typeface="Calibri"/>
            </a:endParaRPr>
          </a:p>
        </p:txBody>
      </p:sp>
      <p:pic>
        <p:nvPicPr>
          <p:cNvPr id="7" name="Imagen 6" descr="Captura de pantalla 2016-05-16 a las 8.30.54 p.m. copy.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524000" y="2420889"/>
            <a:ext cx="9144000" cy="4674145"/>
          </a:xfrm>
          <a:prstGeom prst="rect">
            <a:avLst/>
          </a:prstGeom>
        </p:spPr>
      </p:pic>
      <p:sp>
        <p:nvSpPr>
          <p:cNvPr id="4" name="Flecha abajo 3"/>
          <p:cNvSpPr/>
          <p:nvPr/>
        </p:nvSpPr>
        <p:spPr>
          <a:xfrm>
            <a:off x="4655840" y="908720"/>
            <a:ext cx="2304256" cy="1728192"/>
          </a:xfrm>
          <a:prstGeom prst="downArrow">
            <a:avLst>
              <a:gd name="adj1" fmla="val 77559"/>
              <a:gd name="adj2" fmla="val 44856"/>
            </a:avLst>
          </a:prstGeom>
          <a:solidFill>
            <a:srgbClr val="633C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endParaRPr lang="es-ES">
              <a:solidFill>
                <a:prstClr val="white"/>
              </a:solidFill>
              <a:latin typeface="Calibri"/>
            </a:endParaRPr>
          </a:p>
        </p:txBody>
      </p:sp>
      <p:sp>
        <p:nvSpPr>
          <p:cNvPr id="11" name="2 Rectángulo"/>
          <p:cNvSpPr/>
          <p:nvPr/>
        </p:nvSpPr>
        <p:spPr>
          <a:xfrm>
            <a:off x="3575720" y="836712"/>
            <a:ext cx="6552728" cy="144016"/>
          </a:xfrm>
          <a:prstGeom prst="rect">
            <a:avLst/>
          </a:prstGeom>
          <a:solidFill>
            <a:srgbClr val="D855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a:defRPr/>
            </a:pPr>
            <a:endParaRPr lang="pt-BR">
              <a:solidFill>
                <a:prstClr val="white"/>
              </a:solidFill>
              <a:latin typeface="Calibri"/>
            </a:endParaRPr>
          </a:p>
        </p:txBody>
      </p:sp>
      <p:sp>
        <p:nvSpPr>
          <p:cNvPr id="13" name="Flecha abajo 12"/>
          <p:cNvSpPr/>
          <p:nvPr/>
        </p:nvSpPr>
        <p:spPr>
          <a:xfrm rot="10800000">
            <a:off x="6528048" y="44624"/>
            <a:ext cx="288032" cy="864096"/>
          </a:xfrm>
          <a:prstGeom prst="downArrow">
            <a:avLst>
              <a:gd name="adj1" fmla="val 31410"/>
              <a:gd name="adj2" fmla="val 69610"/>
            </a:avLst>
          </a:prstGeom>
          <a:solidFill>
            <a:srgbClr val="D855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defRPr/>
            </a:pPr>
            <a:endParaRPr lang="es-ES">
              <a:solidFill>
                <a:prstClr val="white"/>
              </a:solidFill>
              <a:latin typeface="Calibri"/>
            </a:endParaRPr>
          </a:p>
        </p:txBody>
      </p:sp>
      <p:sp>
        <p:nvSpPr>
          <p:cNvPr id="14" name="Text Box 2"/>
          <p:cNvSpPr txBox="1">
            <a:spLocks noChangeArrowheads="1"/>
          </p:cNvSpPr>
          <p:nvPr/>
        </p:nvSpPr>
        <p:spPr bwMode="auto">
          <a:xfrm>
            <a:off x="6564560" y="1194138"/>
            <a:ext cx="3779912"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defTabSz="914400" eaLnBrk="1" hangingPunct="1">
              <a:defRPr/>
            </a:pPr>
            <a:r>
              <a:rPr lang="es-ES_tradnl" sz="1500" b="1" dirty="0">
                <a:solidFill>
                  <a:srgbClr val="633C21"/>
                </a:solidFill>
                <a:latin typeface="Letter Gothic Std"/>
                <a:cs typeface="Letter Gothic Std"/>
              </a:rPr>
              <a:t>EL SUELO SE EROSIONA HASTA</a:t>
            </a:r>
          </a:p>
          <a:p>
            <a:pPr lvl="1" defTabSz="914400" eaLnBrk="1" hangingPunct="1">
              <a:defRPr/>
            </a:pPr>
            <a:r>
              <a:rPr lang="es-ES_tradnl" sz="2500" b="1" dirty="0">
                <a:solidFill>
                  <a:srgbClr val="633C21"/>
                </a:solidFill>
                <a:latin typeface="Letter Gothic Std"/>
                <a:cs typeface="Letter Gothic Std"/>
              </a:rPr>
              <a:t>20</a:t>
            </a:r>
            <a:r>
              <a:rPr lang="es-ES_tradnl" sz="1500" b="1" dirty="0">
                <a:solidFill>
                  <a:srgbClr val="633C21"/>
                </a:solidFill>
                <a:latin typeface="Letter Gothic Std"/>
                <a:cs typeface="Letter Gothic Std"/>
              </a:rPr>
              <a:t> VECES MAS RAPIDO QUE LO</a:t>
            </a:r>
          </a:p>
          <a:p>
            <a:pPr lvl="1" defTabSz="914400" eaLnBrk="1" hangingPunct="1">
              <a:defRPr/>
            </a:pPr>
            <a:r>
              <a:rPr lang="es-ES_tradnl" sz="1500" b="1" dirty="0">
                <a:solidFill>
                  <a:srgbClr val="633C21"/>
                </a:solidFill>
                <a:latin typeface="Letter Gothic Std"/>
                <a:cs typeface="Letter Gothic Std"/>
              </a:rPr>
              <a:t>QUE TARDA EN DESARROLLARSE.</a:t>
            </a:r>
          </a:p>
        </p:txBody>
      </p:sp>
      <p:sp>
        <p:nvSpPr>
          <p:cNvPr id="15" name="Text Box 2"/>
          <p:cNvSpPr txBox="1">
            <a:spLocks noChangeArrowheads="1"/>
          </p:cNvSpPr>
          <p:nvPr/>
        </p:nvSpPr>
        <p:spPr bwMode="auto">
          <a:xfrm>
            <a:off x="6600056" y="441540"/>
            <a:ext cx="266429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defTabSz="914400" eaLnBrk="1" hangingPunct="1">
              <a:defRPr/>
            </a:pPr>
            <a:r>
              <a:rPr lang="es-ES_tradnl" sz="1500" b="1" dirty="0">
                <a:solidFill>
                  <a:srgbClr val="D85532"/>
                </a:solidFill>
                <a:latin typeface="Letter Gothic Std"/>
                <a:cs typeface="Letter Gothic Std"/>
              </a:rPr>
              <a:t>TASA DE FORMACION</a:t>
            </a:r>
          </a:p>
        </p:txBody>
      </p:sp>
      <p:sp>
        <p:nvSpPr>
          <p:cNvPr id="9" name="Text Box 2"/>
          <p:cNvSpPr txBox="1">
            <a:spLocks noChangeArrowheads="1"/>
          </p:cNvSpPr>
          <p:nvPr/>
        </p:nvSpPr>
        <p:spPr bwMode="auto">
          <a:xfrm>
            <a:off x="2855640" y="3355246"/>
            <a:ext cx="6048672"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1" algn="ctr" defTabSz="914400" eaLnBrk="1" hangingPunct="1">
              <a:defRPr/>
            </a:pPr>
            <a:r>
              <a:rPr lang="es-ES_tradnl" sz="4000" b="1" dirty="0">
                <a:solidFill>
                  <a:prstClr val="white"/>
                </a:solidFill>
                <a:latin typeface="Letter Gothic Std"/>
                <a:cs typeface="Letter Gothic Std"/>
              </a:rPr>
              <a:t>PUEDE TOMAR </a:t>
            </a:r>
          </a:p>
          <a:p>
            <a:pPr lvl="1" algn="ctr" defTabSz="914400" eaLnBrk="1" hangingPunct="1">
              <a:defRPr/>
            </a:pPr>
            <a:r>
              <a:rPr lang="es-ES_tradnl" sz="4000" b="1" dirty="0">
                <a:solidFill>
                  <a:prstClr val="white"/>
                </a:solidFill>
                <a:latin typeface="Letter Gothic Std"/>
                <a:cs typeface="Letter Gothic Std"/>
              </a:rPr>
              <a:t>HASTA 1000 AÑOS PARA PRODUCIR SÓLO 2-3 CM DE SUELO</a:t>
            </a:r>
          </a:p>
        </p:txBody>
      </p:sp>
    </p:spTree>
    <p:extLst>
      <p:ext uri="{BB962C8B-B14F-4D97-AF65-F5344CB8AC3E}">
        <p14:creationId xmlns:p14="http://schemas.microsoft.com/office/powerpoint/2010/main" val="2682826401"/>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268" y="375557"/>
            <a:ext cx="10781211" cy="6064431"/>
          </a:xfrm>
          <a:prstGeom prst="rect">
            <a:avLst/>
          </a:prstGeom>
        </p:spPr>
      </p:pic>
    </p:spTree>
    <p:extLst>
      <p:ext uri="{BB962C8B-B14F-4D97-AF65-F5344CB8AC3E}">
        <p14:creationId xmlns:p14="http://schemas.microsoft.com/office/powerpoint/2010/main" val="14181560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47996" y="1212245"/>
            <a:ext cx="11056324"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rPr>
              <a:t>El crecimiento exponencial de la contaminación del aire en las grandes </a:t>
            </a:r>
            <a:r>
              <a:rPr kumimoji="0" lang="es-ES" sz="1800" b="0" i="0" u="none" strike="noStrike" kern="1200" cap="none" spc="0" normalizeH="0" baseline="0" noProof="0" dirty="0" smtClean="0">
                <a:ln>
                  <a:noFill/>
                </a:ln>
                <a:effectLst/>
                <a:uLnTx/>
                <a:uFillTx/>
                <a:latin typeface="Arial" panose="020B0604020202020204" pitchFamily="34" charset="0"/>
                <a:ea typeface="Times New Roman" panose="02020603050405020304" pitchFamily="18" charset="0"/>
                <a:cs typeface="+mn-cs"/>
              </a:rPr>
              <a:t>ciudades </a:t>
            </a:r>
            <a:r>
              <a:rPr kumimoji="0" lang="es-ES" sz="1800" b="1" i="0" u="none" strike="noStrike" kern="1200" cap="none" spc="0" normalizeH="0" baseline="0" noProof="0" dirty="0" smtClean="0">
                <a:ln>
                  <a:noFill/>
                </a:ln>
                <a:effectLst/>
                <a:uLnTx/>
                <a:uFillTx/>
                <a:latin typeface="Arial" panose="020B0604020202020204" pitchFamily="34" charset="0"/>
                <a:ea typeface="Times New Roman" panose="02020603050405020304" pitchFamily="18" charset="0"/>
                <a:cs typeface="+mn-cs"/>
              </a:rPr>
              <a:t>(Medellín, una de ellas), </a:t>
            </a:r>
            <a:r>
              <a:rPr kumimoji="0" lang="es-ES" sz="18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rPr>
              <a:t>del agua potable y del ambiente en general; el calentamiento del planeta, el principio de la fusión de los glaciales polares, la multiplicación de catástrofes "naturales"; el principio de la destrucción de la capa de ozono; la destrucción, a una velocidad creciente, de los bosques </a:t>
            </a:r>
            <a:r>
              <a:rPr kumimoji="0" lang="es-ES" sz="1800" b="0" i="0" u="none" strike="noStrike" kern="1200" cap="none" spc="0" normalizeH="0" baseline="0" noProof="0" dirty="0" smtClean="0">
                <a:ln>
                  <a:noFill/>
                </a:ln>
                <a:effectLst/>
                <a:uLnTx/>
                <a:uFillTx/>
                <a:latin typeface="Arial" panose="020B0604020202020204" pitchFamily="34" charset="0"/>
                <a:ea typeface="Times New Roman" panose="02020603050405020304" pitchFamily="18" charset="0"/>
                <a:cs typeface="+mn-cs"/>
              </a:rPr>
              <a:t>tropicales </a:t>
            </a:r>
            <a:r>
              <a:rPr kumimoji="0" lang="es-ES" sz="1800" b="1" i="0" u="none" strike="noStrike" kern="1200" cap="none" spc="0" normalizeH="0" baseline="0" noProof="0" dirty="0" smtClean="0">
                <a:ln>
                  <a:noFill/>
                </a:ln>
                <a:effectLst/>
                <a:uLnTx/>
                <a:uFillTx/>
                <a:latin typeface="Arial" panose="020B0604020202020204" pitchFamily="34" charset="0"/>
                <a:ea typeface="Times New Roman" panose="02020603050405020304" pitchFamily="18" charset="0"/>
                <a:cs typeface="+mn-cs"/>
              </a:rPr>
              <a:t>(incendio del Amazonas para favorecer la agroindustria y la ganadería)</a:t>
            </a:r>
            <a:r>
              <a:rPr kumimoji="0" lang="es-ES" sz="1800" b="0" i="0" u="none" strike="noStrike" kern="1200" cap="none" spc="0" normalizeH="0" baseline="0" noProof="0" dirty="0" smtClean="0">
                <a:ln>
                  <a:noFill/>
                </a:ln>
                <a:effectLst/>
                <a:uLnTx/>
                <a:uFillTx/>
                <a:latin typeface="Arial" panose="020B0604020202020204" pitchFamily="34" charset="0"/>
                <a:ea typeface="Times New Roman" panose="02020603050405020304" pitchFamily="18" charset="0"/>
                <a:cs typeface="+mn-cs"/>
              </a:rPr>
              <a:t> </a:t>
            </a:r>
            <a:r>
              <a:rPr kumimoji="0" lang="es-ES" sz="18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rPr>
              <a:t>y la rápida reducción de la biodiversidad por la extinción de miles de especies; el agotamiento de tierras, su </a:t>
            </a:r>
            <a:r>
              <a:rPr kumimoji="0" lang="es-ES" sz="1800" b="0" i="0" u="none" strike="noStrike" kern="1200" cap="none" spc="0" normalizeH="0" baseline="0" noProof="0" dirty="0" smtClean="0">
                <a:ln>
                  <a:noFill/>
                </a:ln>
                <a:effectLst/>
                <a:uLnTx/>
                <a:uFillTx/>
                <a:latin typeface="Arial" panose="020B0604020202020204" pitchFamily="34" charset="0"/>
                <a:ea typeface="Times New Roman" panose="02020603050405020304" pitchFamily="18" charset="0"/>
                <a:cs typeface="+mn-cs"/>
              </a:rPr>
              <a:t>desertificación </a:t>
            </a:r>
            <a:r>
              <a:rPr kumimoji="0" lang="es-ES" sz="1800" b="1" i="0" u="none" strike="noStrike" kern="1200" cap="none" spc="0" normalizeH="0" baseline="0" noProof="0" dirty="0" smtClean="0">
                <a:ln>
                  <a:noFill/>
                </a:ln>
                <a:effectLst/>
                <a:uLnTx/>
                <a:uFillTx/>
                <a:latin typeface="Arial" panose="020B0604020202020204" pitchFamily="34" charset="0"/>
                <a:ea typeface="Times New Roman" panose="02020603050405020304" pitchFamily="18" charset="0"/>
                <a:cs typeface="+mn-cs"/>
              </a:rPr>
              <a:t>(la industria extractivista, principalmente la minería es la causa de ello)</a:t>
            </a:r>
            <a:r>
              <a:rPr kumimoji="0" lang="es-ES" sz="1800" b="0" i="0" u="none" strike="noStrike" kern="1200" cap="none" spc="0" normalizeH="0" baseline="0" noProof="0" dirty="0" smtClean="0">
                <a:ln>
                  <a:noFill/>
                </a:ln>
                <a:effectLst/>
                <a:uLnTx/>
                <a:uFillTx/>
                <a:latin typeface="Arial" panose="020B0604020202020204" pitchFamily="34" charset="0"/>
                <a:ea typeface="Times New Roman" panose="02020603050405020304" pitchFamily="18" charset="0"/>
                <a:cs typeface="+mn-cs"/>
              </a:rPr>
              <a:t> ; </a:t>
            </a:r>
            <a:r>
              <a:rPr kumimoji="0" lang="es-ES" sz="18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rPr>
              <a:t>la acumulación de basura, principalmente nuclear, imposible de </a:t>
            </a:r>
            <a:r>
              <a:rPr kumimoji="0" lang="es-ES" sz="1800" b="0" i="0" u="none" strike="noStrike" kern="1200" cap="none" spc="0" normalizeH="0" baseline="0" noProof="0" dirty="0" smtClean="0">
                <a:ln>
                  <a:noFill/>
                </a:ln>
                <a:effectLst/>
                <a:uLnTx/>
                <a:uFillTx/>
                <a:latin typeface="Arial" panose="020B0604020202020204" pitchFamily="34" charset="0"/>
                <a:ea typeface="Times New Roman" panose="02020603050405020304" pitchFamily="18" charset="0"/>
                <a:cs typeface="+mn-cs"/>
              </a:rPr>
              <a:t>manejar (hay cerca de 450 centrales nucleares en el mundo); </a:t>
            </a:r>
            <a:r>
              <a:rPr kumimoji="0" lang="es-ES" sz="18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rPr>
              <a:t>la multiplicación de accidentes nucleares y la amenaza de un nuevo </a:t>
            </a:r>
            <a:r>
              <a:rPr kumimoji="0" lang="es-ES" sz="1800" b="0" i="0" u="none" strike="noStrike" kern="1200" cap="none" spc="0" normalizeH="0" baseline="0" noProof="0" dirty="0" smtClean="0">
                <a:ln>
                  <a:noFill/>
                </a:ln>
                <a:effectLst/>
                <a:uLnTx/>
                <a:uFillTx/>
                <a:latin typeface="Arial" panose="020B0604020202020204" pitchFamily="34" charset="0"/>
                <a:ea typeface="Times New Roman" panose="02020603050405020304" pitchFamily="18" charset="0"/>
                <a:cs typeface="+mn-cs"/>
              </a:rPr>
              <a:t>Chernóbil </a:t>
            </a:r>
            <a:r>
              <a:rPr kumimoji="0" lang="es-ES" sz="1800" b="1" i="0" u="none" strike="noStrike" kern="1200" cap="none" spc="0" normalizeH="0" baseline="0" noProof="0" dirty="0" smtClean="0">
                <a:ln>
                  <a:noFill/>
                </a:ln>
                <a:effectLst/>
                <a:uLnTx/>
                <a:uFillTx/>
                <a:latin typeface="Arial" panose="020B0604020202020204" pitchFamily="34" charset="0"/>
                <a:ea typeface="Times New Roman" panose="02020603050405020304" pitchFamily="18" charset="0"/>
                <a:cs typeface="+mn-cs"/>
              </a:rPr>
              <a:t>(Fukushima está contaminando el planeta desde 2011); </a:t>
            </a:r>
            <a:r>
              <a:rPr kumimoji="0" lang="es-ES" sz="18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rPr>
              <a:t>la contaminación de la </a:t>
            </a:r>
            <a:r>
              <a:rPr kumimoji="0" lang="es-ES" sz="1800" b="0" i="0" u="none" strike="noStrike" kern="1200" cap="none" spc="0" normalizeH="0" baseline="0" noProof="0" dirty="0" smtClean="0">
                <a:ln>
                  <a:noFill/>
                </a:ln>
                <a:effectLst/>
                <a:uLnTx/>
                <a:uFillTx/>
                <a:latin typeface="Arial" panose="020B0604020202020204" pitchFamily="34" charset="0"/>
                <a:ea typeface="Times New Roman" panose="02020603050405020304" pitchFamily="18" charset="0"/>
                <a:cs typeface="+mn-cs"/>
              </a:rPr>
              <a:t>comida </a:t>
            </a:r>
            <a:r>
              <a:rPr kumimoji="0" lang="es-ES" sz="1800" b="1" i="0" u="none" strike="noStrike" kern="1200" cap="none" spc="0" normalizeH="0" baseline="0" noProof="0" dirty="0" smtClean="0">
                <a:ln>
                  <a:noFill/>
                </a:ln>
                <a:effectLst/>
                <a:uLnTx/>
                <a:uFillTx/>
                <a:latin typeface="Arial" panose="020B0604020202020204" pitchFamily="34" charset="0"/>
                <a:ea typeface="Times New Roman" panose="02020603050405020304" pitchFamily="18" charset="0"/>
                <a:cs typeface="+mn-cs"/>
              </a:rPr>
              <a:t>(con los plaguicidas), </a:t>
            </a:r>
            <a:r>
              <a:rPr kumimoji="0" lang="es-ES" sz="1800" b="0" i="0" u="none" strike="noStrike" kern="1200" cap="none" spc="0" normalizeH="0" baseline="0" noProof="0" dirty="0" smtClean="0">
                <a:ln>
                  <a:noFill/>
                </a:ln>
                <a:effectLst/>
                <a:uLnTx/>
                <a:uFillTx/>
                <a:latin typeface="Arial" panose="020B0604020202020204" pitchFamily="34" charset="0"/>
                <a:ea typeface="Times New Roman" panose="02020603050405020304" pitchFamily="18" charset="0"/>
                <a:cs typeface="+mn-cs"/>
              </a:rPr>
              <a:t>las </a:t>
            </a:r>
            <a:r>
              <a:rPr kumimoji="0" lang="es-ES" sz="18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rPr>
              <a:t>manipulaciones </a:t>
            </a:r>
            <a:r>
              <a:rPr kumimoji="0" lang="es-ES" sz="1800" b="0" i="0" u="none" strike="noStrike" kern="1200" cap="none" spc="0" normalizeH="0" baseline="0" noProof="0" dirty="0" smtClean="0">
                <a:ln>
                  <a:noFill/>
                </a:ln>
                <a:effectLst/>
                <a:uLnTx/>
                <a:uFillTx/>
                <a:latin typeface="Arial" panose="020B0604020202020204" pitchFamily="34" charset="0"/>
                <a:ea typeface="Times New Roman" panose="02020603050405020304" pitchFamily="18" charset="0"/>
                <a:cs typeface="+mn-cs"/>
              </a:rPr>
              <a:t>genéticas </a:t>
            </a:r>
            <a:r>
              <a:rPr kumimoji="0" lang="es-ES" sz="1800" b="1"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rPr>
              <a:t>(con la producción transgénica), </a:t>
            </a:r>
            <a:r>
              <a:rPr kumimoji="0" lang="es-ES" sz="1800" b="0" i="0" u="none" strike="noStrike" kern="1200" cap="none" spc="0" normalizeH="0" baseline="0" noProof="0" dirty="0" smtClean="0">
                <a:ln>
                  <a:noFill/>
                </a:ln>
                <a:effectLst/>
                <a:uLnTx/>
                <a:uFillTx/>
                <a:latin typeface="Arial" panose="020B0604020202020204" pitchFamily="34" charset="0"/>
                <a:ea typeface="Times New Roman" panose="02020603050405020304" pitchFamily="18" charset="0"/>
                <a:cs typeface="+mn-cs"/>
              </a:rPr>
              <a:t>las </a:t>
            </a:r>
            <a:r>
              <a:rPr kumimoji="0" lang="es-ES" sz="18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rPr>
              <a:t>"vacas </a:t>
            </a:r>
            <a:r>
              <a:rPr kumimoji="0" lang="es-ES" sz="1800" b="0" i="0" u="none" strike="noStrike" kern="1200" cap="none" spc="0" normalizeH="0" baseline="0" noProof="0" dirty="0" smtClean="0">
                <a:ln>
                  <a:noFill/>
                </a:ln>
                <a:effectLst/>
                <a:uLnTx/>
                <a:uFillTx/>
                <a:latin typeface="Arial" panose="020B0604020202020204" pitchFamily="34" charset="0"/>
                <a:ea typeface="Times New Roman" panose="02020603050405020304" pitchFamily="18" charset="0"/>
                <a:cs typeface="+mn-cs"/>
              </a:rPr>
              <a:t>locas“ </a:t>
            </a:r>
            <a:r>
              <a:rPr kumimoji="0" lang="es-ES" sz="1800" b="1" i="0" u="none" strike="noStrike" kern="1200" cap="none" spc="0" normalizeH="0" baseline="0" noProof="0" dirty="0" smtClean="0">
                <a:ln>
                  <a:noFill/>
                </a:ln>
                <a:effectLst/>
                <a:uLnTx/>
                <a:uFillTx/>
                <a:latin typeface="Arial" panose="020B0604020202020204" pitchFamily="34" charset="0"/>
                <a:ea typeface="Times New Roman" panose="02020603050405020304" pitchFamily="18" charset="0"/>
                <a:cs typeface="+mn-cs"/>
              </a:rPr>
              <a:t>(ganado alimentado con carne contaminada) </a:t>
            </a:r>
            <a:r>
              <a:rPr kumimoji="0" lang="es-ES" sz="1800" b="0" i="0" u="none" strike="noStrike" kern="1200" cap="none" spc="0" normalizeH="0" baseline="0" noProof="0" dirty="0" smtClean="0">
                <a:ln>
                  <a:noFill/>
                </a:ln>
                <a:effectLst/>
                <a:uLnTx/>
                <a:uFillTx/>
                <a:latin typeface="Arial" panose="020B0604020202020204" pitchFamily="34" charset="0"/>
                <a:ea typeface="Times New Roman" panose="02020603050405020304" pitchFamily="18" charset="0"/>
                <a:cs typeface="+mn-cs"/>
              </a:rPr>
              <a:t>, </a:t>
            </a:r>
            <a:r>
              <a:rPr kumimoji="0" lang="es-ES" sz="1800" b="0" i="0" u="none" strike="noStrike" kern="1200" cap="none" spc="0" normalizeH="0" baseline="0" noProof="0" dirty="0">
                <a:ln>
                  <a:noFill/>
                </a:ln>
                <a:effectLst/>
                <a:uLnTx/>
                <a:uFillTx/>
                <a:latin typeface="Arial" panose="020B0604020202020204" pitchFamily="34" charset="0"/>
                <a:ea typeface="Times New Roman" panose="02020603050405020304" pitchFamily="18" charset="0"/>
                <a:cs typeface="+mn-cs"/>
              </a:rPr>
              <a:t>la carne con </a:t>
            </a:r>
            <a:r>
              <a:rPr kumimoji="0" lang="es-ES" sz="1800" b="0" i="0" u="none" strike="noStrike" kern="1200" cap="none" spc="0" normalizeH="0" baseline="0" noProof="0" dirty="0" smtClean="0">
                <a:ln>
                  <a:noFill/>
                </a:ln>
                <a:effectLst/>
                <a:uLnTx/>
                <a:uFillTx/>
                <a:latin typeface="Arial" panose="020B0604020202020204" pitchFamily="34" charset="0"/>
                <a:ea typeface="Times New Roman" panose="02020603050405020304" pitchFamily="18" charset="0"/>
                <a:cs typeface="+mn-cs"/>
              </a:rPr>
              <a:t>hormonas </a:t>
            </a:r>
            <a:r>
              <a:rPr kumimoji="0" lang="es-ES" sz="1800" b="1" i="0" u="none" strike="noStrike" kern="1200" cap="none" spc="0" normalizeH="0" baseline="0" noProof="0" dirty="0" smtClean="0">
                <a:ln>
                  <a:noFill/>
                </a:ln>
                <a:effectLst/>
                <a:uLnTx/>
                <a:uFillTx/>
                <a:latin typeface="Arial" panose="020B0604020202020204" pitchFamily="34" charset="0"/>
                <a:ea typeface="Times New Roman" panose="02020603050405020304" pitchFamily="18" charset="0"/>
                <a:cs typeface="+mn-cs"/>
              </a:rPr>
              <a:t>(Bayer las produce).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rPr>
              <a:t>Todas </a:t>
            </a: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las luces están rojas: </a:t>
            </a:r>
            <a:r>
              <a:rPr kumimoji="0" lang="es-ES" sz="1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es evidente que el curso enloquecido de las ganancias, la lógica productivista y la mercantilización de la civilización capitalista/industrial nos conduce a un desastre ecológico de proporciones incalculables.</a:t>
            </a: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No es ceder al «catastrofismo» el constatar que la dinámica del «crecimiento» infinito inducido por la expansión capitalista amenaza los fundamentos naturales de la vida humana en el planeta. </a:t>
            </a:r>
            <a:r>
              <a:rPr kumimoji="0" 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rPr>
              <a:t>(Michael </a:t>
            </a:r>
            <a:r>
              <a:rPr kumimoji="0" lang="es-ES" sz="1800" b="0" i="0" u="none" strike="noStrike" kern="1200" cap="none" spc="0" normalizeH="0" baseline="0" noProof="0" dirty="0" err="1" smtClean="0">
                <a:ln>
                  <a:noFill/>
                </a:ln>
                <a:solidFill>
                  <a:srgbClr val="000000"/>
                </a:solidFill>
                <a:effectLst/>
                <a:uLnTx/>
                <a:uFillTx/>
                <a:latin typeface="Arial" panose="020B0604020202020204" pitchFamily="34" charset="0"/>
                <a:ea typeface="Times New Roman" panose="02020603050405020304" pitchFamily="18" charset="0"/>
                <a:cs typeface="+mn-cs"/>
              </a:rPr>
              <a:t>Lowy</a:t>
            </a:r>
            <a:r>
              <a:rPr kumimoji="0" 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rPr>
              <a: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ítulo 2"/>
          <p:cNvSpPr>
            <a:spLocks noGrp="1"/>
          </p:cNvSpPr>
          <p:nvPr>
            <p:ph type="title"/>
          </p:nvPr>
        </p:nvSpPr>
        <p:spPr>
          <a:xfrm>
            <a:off x="838200" y="365125"/>
            <a:ext cx="10515600" cy="768743"/>
          </a:xfrm>
        </p:spPr>
        <p:txBody>
          <a:bodyPr/>
          <a:lstStyle/>
          <a:p>
            <a:pPr algn="ctr"/>
            <a:r>
              <a:rPr lang="es-CO" b="1" dirty="0" smtClean="0">
                <a:solidFill>
                  <a:schemeClr val="accent1">
                    <a:lumMod val="75000"/>
                  </a:schemeClr>
                </a:solidFill>
                <a:effectLst>
                  <a:outerShdw blurRad="38100" dist="38100" dir="2700000" algn="tl">
                    <a:srgbClr val="000000">
                      <a:alpha val="43137"/>
                    </a:srgbClr>
                  </a:outerShdw>
                </a:effectLst>
              </a:rPr>
              <a:t>Elementos para el debate</a:t>
            </a:r>
            <a:endParaRPr lang="en-US" b="1"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2078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0824" y="969609"/>
            <a:ext cx="8051579" cy="4498820"/>
          </a:xfrm>
          <a:prstGeom prst="rect">
            <a:avLst/>
          </a:prstGeom>
        </p:spPr>
      </p:pic>
    </p:spTree>
    <p:extLst>
      <p:ext uri="{BB962C8B-B14F-4D97-AF65-F5344CB8AC3E}">
        <p14:creationId xmlns:p14="http://schemas.microsoft.com/office/powerpoint/2010/main" val="31778535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90590"/>
          </a:xfrm>
        </p:spPr>
        <p:txBody>
          <a:bodyPr>
            <a:normAutofit/>
          </a:bodyPr>
          <a:lstStyle/>
          <a:p>
            <a:pPr algn="ctr"/>
            <a:r>
              <a:rPr lang="es-ES" sz="28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¿Cómo reaccionar frente a este peligro?</a:t>
            </a:r>
            <a:endParaRPr lang="en-US" sz="28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Rectángulo 2"/>
          <p:cNvSpPr/>
          <p:nvPr/>
        </p:nvSpPr>
        <p:spPr>
          <a:xfrm>
            <a:off x="1080655" y="4363836"/>
            <a:ext cx="10273146" cy="2322174"/>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500"/>
              </a:spcAft>
              <a:buClrTx/>
              <a:buSzTx/>
              <a:buFontTx/>
              <a:buNone/>
              <a:tabLst/>
              <a:defRPr/>
            </a:pPr>
            <a:r>
              <a:rPr kumimoji="0" 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El </a:t>
            </a: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socialismo y la ecología -o por lo menos, ciertas corrientes suyas- tienen objetivos comunes que implican un cuestionamiento de la </a:t>
            </a:r>
            <a:r>
              <a:rPr kumimoji="0" lang="es-ES" sz="1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autonomización</a:t>
            </a: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de la economía, del reino de la cuantificación, de la producción como meta en sí misma, de la dictadura del dinero, de la reducción del universo social al cálculo de márgenes de rentabilidad y a las necesidades de la acumulación del Capital. Ambos defienden los valores cualitativos: </a:t>
            </a:r>
            <a:r>
              <a:rPr kumimoji="0" lang="es-ES" sz="1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el valor de uso, la satisfacción de necesidades, la igualdad social, el resguardo de la naturaleza, el equilibrio ecológico</a:t>
            </a: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Ambos conciben a la economía como una "pieza" en el ambiente: social para el algunos, natural para otros.</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a:blip r:embed="rId2"/>
          <a:stretch>
            <a:fillRect/>
          </a:stretch>
        </p:blipFill>
        <p:spPr>
          <a:xfrm>
            <a:off x="4319086" y="996642"/>
            <a:ext cx="2936193" cy="3367194"/>
          </a:xfrm>
          <a:prstGeom prst="rect">
            <a:avLst/>
          </a:prstGeom>
        </p:spPr>
      </p:pic>
    </p:spTree>
    <p:extLst>
      <p:ext uri="{BB962C8B-B14F-4D97-AF65-F5344CB8AC3E}">
        <p14:creationId xmlns:p14="http://schemas.microsoft.com/office/powerpoint/2010/main" val="1066567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17912" y="1590416"/>
            <a:ext cx="10956175" cy="486543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500"/>
              </a:spcAft>
              <a:buClrTx/>
              <a:buSzTx/>
              <a:buFontTx/>
              <a:buNone/>
              <a:tabLst/>
              <a:defRPr/>
            </a:pPr>
            <a:r>
              <a:rPr kumimoji="0" 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“Nadie </a:t>
            </a: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denunció tanto como Marx la lógica capitalista de producción por la producción, la acumulación del Capital, riquezas y mercancías como fin en sí mismo. La misma idea de </a:t>
            </a:r>
            <a:r>
              <a:rPr kumimoji="0" 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socialismo </a:t>
            </a: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es la de una producción de </a:t>
            </a:r>
            <a:r>
              <a:rPr kumimoji="0" lang="es-ES" sz="1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valores </a:t>
            </a:r>
            <a:r>
              <a:rPr kumimoji="0" lang="es-ES" sz="1800" b="1"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de </a:t>
            </a:r>
            <a:r>
              <a:rPr kumimoji="0" lang="es-ES" sz="1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uso</a:t>
            </a: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de bienes necesarios para la satisfacción de necesidades humanas.</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rPr>
              <a:t>El </a:t>
            </a: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objetivo supremo del progreso técnico para el socialismo de Marx no es el crecimiento infinito de posesiones ("el tener") sino la </a:t>
            </a:r>
            <a:r>
              <a:rPr kumimoji="0" lang="es-ES" sz="1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reducción de la jornada de trabajo</a:t>
            </a: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y </a:t>
            </a:r>
            <a:r>
              <a:rPr kumimoji="0" lang="es-ES" sz="18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el crecimiento del tiempo libre </a:t>
            </a: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("el ser</a:t>
            </a:r>
            <a:r>
              <a:rPr kumimoji="0" 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rPr>
              <a:t>")”. Volver a la vida sencilla, diría yo.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rPr>
              <a:t>“En </a:t>
            </a: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la medida en que a menudo en los hallazgos a Marx o Engels (y más todavía en el marxismo ulterior) </a:t>
            </a:r>
            <a:r>
              <a:rPr kumimoji="0" lang="es-ES" sz="18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hay una tendencia a hacer del "desarrollo de las fuerzas productivas" el vector principal del progreso, así como una posición poco crítica hacia la civilización industrial, principalmente en su relación destructiva del medio </a:t>
            </a:r>
            <a:r>
              <a:rPr kumimoji="0" lang="es-ES" sz="1800" b="0" i="1"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rPr>
              <a:t>ambiente</a:t>
            </a:r>
            <a:r>
              <a:rPr kumimoji="0" 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rPr>
              <a:t>, encontramos un problema que tenemos que resolver en este siglo”. </a:t>
            </a: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Michael </a:t>
            </a:r>
            <a:r>
              <a:rPr kumimoji="0" lang="es-ES" sz="1800" b="0" i="0" u="none" strike="noStrike" kern="1200" cap="none" spc="0" normalizeH="0" baseline="0" noProof="0" dirty="0" err="1" smtClean="0">
                <a:ln>
                  <a:noFill/>
                </a:ln>
                <a:solidFill>
                  <a:srgbClr val="000000"/>
                </a:solidFill>
                <a:effectLst/>
                <a:uLnTx/>
                <a:uFillTx/>
                <a:latin typeface="Arial" panose="020B0604020202020204" pitchFamily="34" charset="0"/>
                <a:ea typeface="Times New Roman" panose="02020603050405020304" pitchFamily="18" charset="0"/>
                <a:cs typeface="+mn-cs"/>
              </a:rPr>
              <a:t>Lowy</a:t>
            </a:r>
            <a:endParaRPr kumimoji="0" 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La cuestión ecológica es, en </a:t>
            </a:r>
            <a:r>
              <a:rPr kumimoji="0" 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rPr>
              <a:t>opinión de </a:t>
            </a:r>
            <a:r>
              <a:rPr kumimoji="0" lang="es-ES" sz="1800" b="0" i="0" u="none" strike="noStrike" kern="1200" cap="none" spc="0" normalizeH="0" baseline="0" noProof="0" dirty="0" err="1" smtClean="0">
                <a:ln>
                  <a:noFill/>
                </a:ln>
                <a:solidFill>
                  <a:srgbClr val="000000"/>
                </a:solidFill>
                <a:effectLst/>
                <a:uLnTx/>
                <a:uFillTx/>
                <a:latin typeface="Arial" panose="020B0604020202020204" pitchFamily="34" charset="0"/>
                <a:ea typeface="Times New Roman" panose="02020603050405020304" pitchFamily="18" charset="0"/>
                <a:cs typeface="+mn-cs"/>
              </a:rPr>
              <a:t>Lowy</a:t>
            </a:r>
            <a:r>
              <a:rPr kumimoji="0" 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el desafío más grande para un renovación del pensamiento marxista en el umbral del siglo XXI. </a:t>
            </a:r>
            <a:r>
              <a:rPr kumimoji="0" lang="es-ES" sz="18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Ésta exige a los marxistas una revisión crítica profunda de su concepción tradicional de las "fuerzas productivas", así como una ruptura radical con la ideología del progreso lineal y con el paradigma tecnológico y económico de la civilización industrial moderna</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ítulo 3"/>
          <p:cNvSpPr>
            <a:spLocks noGrp="1"/>
          </p:cNvSpPr>
          <p:nvPr>
            <p:ph type="title"/>
          </p:nvPr>
        </p:nvSpPr>
        <p:spPr>
          <a:xfrm>
            <a:off x="1278225" y="539931"/>
            <a:ext cx="8596668" cy="1320800"/>
          </a:xfrm>
        </p:spPr>
        <p:txBody>
          <a:bodyPr>
            <a:normAutofit/>
          </a:bodyPr>
          <a:lstStyle/>
          <a:p>
            <a:pPr algn="ctr"/>
            <a:r>
              <a:rPr lang="es-CO" sz="4000" b="1"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¿Qué pensó Marx al respecto?</a:t>
            </a:r>
            <a:endParaRPr lang="en-US" sz="40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5582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06334" y="523946"/>
            <a:ext cx="10648604" cy="646330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“Lo </a:t>
            </a:r>
            <a:r>
              <a:rPr kumimoji="0" lang="es-MX"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que diferencia el concepto marxista de naturaleza en su </a:t>
            </a:r>
            <a:r>
              <a:rPr kumimoji="0" lang="es-MX"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disposición respecto </a:t>
            </a:r>
            <a:r>
              <a:rPr kumimoji="0" lang="es-MX"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 otras concepciones, es su carácter </a:t>
            </a:r>
            <a:r>
              <a:rPr kumimoji="0" lang="es-MX"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socio-histórico. </a:t>
            </a:r>
            <a:r>
              <a:rPr kumimoji="0" lang="es-MX"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Marx </a:t>
            </a:r>
            <a:r>
              <a:rPr kumimoji="0" lang="es-MX"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parte de la </a:t>
            </a:r>
            <a:r>
              <a:rPr kumimoji="0" lang="es-MX"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Naturaleza </a:t>
            </a:r>
            <a:r>
              <a:rPr kumimoji="0" lang="es-MX"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como "la primera fuente de todos </a:t>
            </a:r>
            <a:r>
              <a:rPr kumimoji="0" lang="es-MX"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los medios </a:t>
            </a:r>
            <a:r>
              <a:rPr kumimoji="0" lang="es-MX"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objetos del trabajo</a:t>
            </a:r>
            <a:r>
              <a:rPr kumimoji="0" lang="es-MX"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s-MX"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 decir, la ve de entrada en </a:t>
            </a:r>
            <a:r>
              <a:rPr kumimoji="0" lang="es-MX"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relación con </a:t>
            </a:r>
            <a:r>
              <a:rPr kumimoji="0" lang="es-MX"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actividad humana.</a:t>
            </a:r>
            <a:r>
              <a:rPr kumimoji="0" lang="es-MX"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Todos los demás enunciados sobre </a:t>
            </a:r>
            <a:r>
              <a:rPr kumimoji="0" lang="es-MX"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la </a:t>
            </a:r>
            <a:r>
              <a:rPr kumimoji="0" lang="en-US" sz="1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Naturaleza</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sean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carácter</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especulativo</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gnoseológico</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 </a:t>
            </a:r>
            <a:r>
              <a:rPr kumimoji="0" lang="en-US" sz="1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referentes</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s-MX"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 </a:t>
            </a:r>
            <a:r>
              <a:rPr kumimoji="0" lang="es-MX"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las ciencias naturales, presuponen ya siempre la totalidad de </a:t>
            </a:r>
            <a:r>
              <a:rPr kumimoji="0" lang="es-MX"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los modos </a:t>
            </a:r>
            <a:r>
              <a:rPr kumimoji="0" lang="es-MX"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tecnológico-económicos de apropiación de los hombres, </a:t>
            </a:r>
            <a:r>
              <a:rPr kumimoji="0" lang="es-MX"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es </a:t>
            </a:r>
            <a:r>
              <a:rPr kumimoji="0" lang="en-US" sz="1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decir</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praxis </a:t>
            </a:r>
            <a:r>
              <a:rPr kumimoji="0" lang="en-US"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social”. Alfred Schmidt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Miremos el siguiente párrafo de la Crítica de Marx al Programa de </a:t>
            </a:r>
            <a:r>
              <a:rPr kumimoji="0" lang="es-CO" sz="1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Gotha</a:t>
            </a:r>
            <a:r>
              <a:rPr kumimoji="0" lang="es-CO"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“El trabajo no es la fuente de toda riqueza. La Naturaleza es la fuente de todos los valores de uso (que son los que verdaderamente integran la riqueza material), ni más ni menos que el trabajo, que no es más que una manifestación de una fuerza natural, de la fuerza de trabajo del hombre….”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Rubén Zapata en su </a:t>
            </a:r>
            <a:r>
              <a:rPr kumimoji="0" lang="es-CO"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ensayo “Subsistencia y tiempo libre</a:t>
            </a:r>
            <a:r>
              <a:rPr kumimoji="0" lang="es-CO"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Revista CEPA #19, concluye: “Marx se concentró en demostrar cómo la idea de riqueza que subyace al capitalismo trae aparejada necesariamente la depredación de la Naturaleza y, sobre todo, despoja al hombre de su dimensión humana, sometiéndolo no sólo a la miseria sino convirtiéndolo también en una mercancía que se compra y se vende”.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“La posibilidad de disminuir la presión sobre la Naturaleza y sobre la deshumanización exige una transformación consciente de nuestros hábitos de consumo, sobre todo si nos hacemos conscientes de que buena parte del esfuerzo productivo que hacemos, individual y colectivamente, se enfoca en satisfacer unas necesidades ficticias, creadas adrede por el sistema para garantizar su pervivencia”. </a:t>
            </a:r>
            <a:r>
              <a:rPr kumimoji="0" lang="es-CO" sz="1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Ibid</a:t>
            </a:r>
            <a:r>
              <a:rPr kumimoji="0" lang="es-CO"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s-CO"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18188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47155" y="551460"/>
            <a:ext cx="10066713" cy="5825826"/>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s-CO"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 delimitación de las necesidades socialmente determinadas en el individuo implica una transformación de la subjetividad, fundamental para transformar la forma de vida actual. Pero </a:t>
            </a:r>
            <a:r>
              <a:rPr kumimoji="0" lang="es-CO" sz="18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no puede ir muy lejos si no avanza en la transformación de las estructuras sociales que han configurado esta sociedad</a:t>
            </a:r>
            <a:r>
              <a:rPr kumimoji="0" lang="es-CO"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Y esto tiene que ver con la </a:t>
            </a:r>
            <a:r>
              <a:rPr kumimoji="0" lang="es-CO" sz="18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eliminación de la propiedad privada sobre los medios de subsistencia y producción y de las instituciones que la sostienen como un derecho natural</a:t>
            </a:r>
            <a:r>
              <a:rPr kumimoji="0" lang="es-CO" sz="1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s-CO" sz="1800" b="0" i="0" u="none" strike="noStrike" kern="1200" cap="none" spc="0" normalizeH="0" baseline="0" noProof="0" dirty="0" err="1"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Ibid</a:t>
            </a:r>
            <a:r>
              <a:rPr kumimoji="0" lang="es-CO" sz="1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s-CO" sz="1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Marx no se le puede endilgar el concepto de productivismo en sí mismo, en tanto él mismo impulsó la idea de trabajar lo necesario sin sobrepasar el reino de la necesidad. En el Capital encontramos este pasaje: “En verdad, el reino de la libertad sólo comienza en el punto en que cesa el trabajo determinado por la necesidad y la necesidad exterior; reside, por consiguiente, según la naturaleza de la cosa, más allá de la esfera de la producción propiamente dicha…La libertad en este terreno sólo puede consistir en que el hombre socializado, los productores asociados, </a:t>
            </a:r>
            <a:r>
              <a:rPr kumimoji="0" lang="es-CO" sz="1800" b="0" i="1"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regulen racionalmente su intercambio orgánico con la Naturaleza</a:t>
            </a:r>
            <a:r>
              <a:rPr kumimoji="0" lang="es-CO" sz="1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lo pongan bajo su control común, </a:t>
            </a:r>
            <a:r>
              <a:rPr kumimoji="0" lang="es-CO" sz="1800" b="0" i="1"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en lugar de ser dominados por él como por una potencia ciega</a:t>
            </a:r>
            <a:r>
              <a:rPr kumimoji="0" lang="es-CO" sz="1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y que lo hagan </a:t>
            </a:r>
            <a:r>
              <a:rPr kumimoji="0" lang="es-CO" sz="1800" b="0" i="1"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con el mínimo empleo de energía y en las condiciones más dignas y adecuadas a su naturaleza humana</a:t>
            </a:r>
            <a:r>
              <a:rPr kumimoji="0" lang="es-CO" sz="18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Pero este sigue siendo un reino de la necesidad. Más allá de él comienza el desarrollo de las capacidades humanas –que vale como un fin en sí mismo-, el verdadero reino de la libertad, que sin embargo sólo puede florecer sobre la base de aquel reino de la necesidad. La reducción de la jornada de trabajo constituye su condición fundamental”.</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39461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56210" y="86050"/>
            <a:ext cx="10141527" cy="6887206"/>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s-CO" sz="1600" b="1"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Times New Roman" panose="02020603050405020304" pitchFamily="18" charset="0"/>
              </a:rPr>
              <a:t>Manuel </a:t>
            </a:r>
            <a:r>
              <a:rPr kumimoji="0" lang="es-CO" sz="1600" b="1"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Times New Roman" panose="02020603050405020304" pitchFamily="18" charset="0"/>
              </a:rPr>
              <a:t>Garí</a:t>
            </a:r>
            <a:r>
              <a:rPr kumimoji="0" lang="es-CO" sz="1600" b="1"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Times New Roman" panose="02020603050405020304" pitchFamily="18" charset="0"/>
              </a:rPr>
              <a:t>- La hijuela de Marx</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s-CO" sz="18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Times New Roman" panose="02020603050405020304" pitchFamily="18" charset="0"/>
              </a:rPr>
              <a:t>El problema de Marx con la ecología no termina con la cuestión del cambio climático, que evidentemente no podía </a:t>
            </a:r>
            <a:r>
              <a:rPr kumimoji="0" lang="es-CO" sz="1800" b="0" i="0" u="none" strike="noStrike" kern="1200" cap="none" spc="0" normalizeH="0" baseline="0" noProof="0" dirty="0" smtClean="0">
                <a:ln>
                  <a:noFill/>
                </a:ln>
                <a:solidFill>
                  <a:srgbClr val="333333"/>
                </a:solidFill>
                <a:effectLst/>
                <a:uLnTx/>
                <a:uFillTx/>
                <a:latin typeface="Arial" panose="020B0604020202020204" pitchFamily="34" charset="0"/>
                <a:ea typeface="Calibri" panose="020F0502020204030204" pitchFamily="34" charset="0"/>
                <a:cs typeface="Times New Roman" panose="02020603050405020304" pitchFamily="18" charset="0"/>
              </a:rPr>
              <a:t>prever </a:t>
            </a:r>
            <a:r>
              <a:rPr kumimoji="0" lang="es-CO" sz="18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Times New Roman" panose="02020603050405020304" pitchFamily="18" charset="0"/>
              </a:rPr>
              <a:t>en el siglo XIX, abarca también otra cuestión: </a:t>
            </a:r>
            <a:r>
              <a:rPr kumimoji="0" lang="es-CO" sz="1800" b="0" i="1"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Times New Roman" panose="02020603050405020304" pitchFamily="18" charset="0"/>
              </a:rPr>
              <a:t>no incluyó en el núcleo duro de su razonamiento económico la finitud, los límites de la naturaleza, la escasez de los recursos y la capacidad de carga cuantitativa y cualitativa de la biosfera al metabolizar emisiones y vertidos.</a:t>
            </a:r>
            <a:endPar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s-CO" sz="18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Times New Roman" panose="02020603050405020304" pitchFamily="18" charset="0"/>
              </a:rPr>
              <a:t>Los marxistas tenemos que plantearnos a fondo esta cuestión. Hay una dimensión política –de antagonismo social– en la contradicción entre socialización de la principal fuerza productiva –el trabajo, cada vez más colectivo– y las relaciones de producción –cada vez más privadas, dado el régimen de propiedad de los medios de producción–. En eso acertó plenamente Marx; sin embargo, esta contradicción también tiene una clara dimensión ecológica. Así, el volumen del desarrollo de las fuerzas productivas ha tenido impactos muy negativos –cierto es, difíciles de prever a mediados del siglo XIX- que hacen inferir que el desarrollo de esas fuerzas no necesariamente es lo deseable.</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s-CO" sz="18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Times New Roman" panose="02020603050405020304" pitchFamily="18" charset="0"/>
              </a:rPr>
              <a:t>Además, la conversión de la ciencia en fuerza productiva directa –que genera muchos efectos positivos- y la aparición de tecnologías peligrosas (sustancias tóxicas, aplicaciones sin control de las nanotecnologías, la biología </a:t>
            </a:r>
            <a:r>
              <a:rPr kumimoji="0" lang="es-CO" sz="1800" b="0" i="0" u="none" strike="noStrike" kern="1200" cap="none" spc="0" normalizeH="0" baseline="0" noProof="0" dirty="0" smtClean="0">
                <a:ln>
                  <a:noFill/>
                </a:ln>
                <a:solidFill>
                  <a:srgbClr val="333333"/>
                </a:solidFill>
                <a:effectLst/>
                <a:uLnTx/>
                <a:uFillTx/>
                <a:latin typeface="Arial" panose="020B0604020202020204" pitchFamily="34" charset="0"/>
                <a:ea typeface="Calibri" panose="020F0502020204030204" pitchFamily="34" charset="0"/>
                <a:cs typeface="Times New Roman" panose="02020603050405020304" pitchFamily="18" charset="0"/>
              </a:rPr>
              <a:t>sintética, la geoingeniería…) pone </a:t>
            </a:r>
            <a:r>
              <a:rPr kumimoji="0" lang="es-CO" sz="18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Times New Roman" panose="02020603050405020304" pitchFamily="18" charset="0"/>
              </a:rPr>
              <a:t>en riesgo la salud humana y el medio ambiente. Por ello, como plantea Michael </a:t>
            </a:r>
            <a:r>
              <a:rPr kumimoji="0" lang="es-CO" sz="18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Times New Roman" panose="02020603050405020304" pitchFamily="18" charset="0"/>
              </a:rPr>
              <a:t>Löwy</a:t>
            </a:r>
            <a:r>
              <a:rPr kumimoji="0" lang="es-CO" sz="18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Times New Roman" panose="02020603050405020304" pitchFamily="18" charset="0"/>
              </a:rPr>
              <a:t>, no basta con transformar sólo las relaciones de producción y las relaciones de propiedad. Es necesario cambiar la propia estructura de las fuerzas productivas, la estructura del aparato productivo y el mismo patrón de consumo (</a:t>
            </a:r>
            <a:r>
              <a:rPr kumimoji="0" lang="es-CO" sz="1800" b="0" i="0" u="none" strike="noStrike" kern="1200" cap="none" spc="0" normalizeH="0" baseline="0" noProof="0" dirty="0" err="1">
                <a:ln>
                  <a:noFill/>
                </a:ln>
                <a:solidFill>
                  <a:srgbClr val="333333"/>
                </a:solidFill>
                <a:effectLst/>
                <a:uLnTx/>
                <a:uFillTx/>
                <a:latin typeface="Arial" panose="020B0604020202020204" pitchFamily="34" charset="0"/>
                <a:ea typeface="Calibri" panose="020F0502020204030204" pitchFamily="34" charset="0"/>
                <a:cs typeface="Times New Roman" panose="02020603050405020304" pitchFamily="18" charset="0"/>
              </a:rPr>
              <a:t>Löwy</a:t>
            </a:r>
            <a:r>
              <a:rPr kumimoji="0" lang="es-CO" sz="18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cs typeface="Times New Roman" panose="02020603050405020304" pitchFamily="18" charset="0"/>
              </a:rPr>
              <a:t>, 2012). En el Estado español para expresar esta idea, se habla de la necesidad de cambiar de modelo productivo comenzando por la clave: el modelo energético.</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19626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65311" y="566057"/>
            <a:ext cx="8596668" cy="1320800"/>
          </a:xfrm>
        </p:spPr>
        <p:txBody>
          <a:bodyPr>
            <a:normAutofit fontScale="90000"/>
          </a:bodyPr>
          <a:lstStyle/>
          <a:p>
            <a:pPr algn="ctr"/>
            <a:r>
              <a:rPr lang="es-CO" sz="4000" b="1"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Walter </a:t>
            </a:r>
            <a:r>
              <a:rPr lang="es-CO" sz="4000" b="1" dirty="0" err="1"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Benjamin</a:t>
            </a:r>
            <a:r>
              <a:rPr lang="es-CO" sz="4000" b="1"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filósofo marxista, ¿qué plantea al respecto?</a:t>
            </a:r>
            <a:endParaRPr lang="en-US" sz="40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Rectángulo 2"/>
          <p:cNvSpPr/>
          <p:nvPr/>
        </p:nvSpPr>
        <p:spPr>
          <a:xfrm>
            <a:off x="432262" y="1981213"/>
            <a:ext cx="11247120" cy="424731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LiberationSerif"/>
                <a:ea typeface="+mn-ea"/>
                <a:cs typeface="+mn-cs"/>
              </a:rPr>
              <a:t>“Desde </a:t>
            </a:r>
            <a:r>
              <a:rPr kumimoji="0" lang="es-MX" sz="1800" b="0" i="0" u="none" strike="noStrike" kern="1200" cap="none" spc="0" normalizeH="0" baseline="0" noProof="0" dirty="0">
                <a:ln>
                  <a:noFill/>
                </a:ln>
                <a:solidFill>
                  <a:prstClr val="black"/>
                </a:solidFill>
                <a:effectLst/>
                <a:uLnTx/>
                <a:uFillTx/>
                <a:latin typeface="LiberationSerif"/>
                <a:ea typeface="+mn-ea"/>
                <a:cs typeface="+mn-cs"/>
              </a:rPr>
              <a:t>los más antiguos usos de los pueblos parece alcanzarnos como </a:t>
            </a:r>
            <a:r>
              <a:rPr kumimoji="0" lang="es-MX" sz="1800" b="0" i="0" u="none" strike="noStrike" kern="1200" cap="none" spc="0" normalizeH="0" baseline="0" noProof="0" dirty="0" smtClean="0">
                <a:ln>
                  <a:noFill/>
                </a:ln>
                <a:solidFill>
                  <a:prstClr val="black"/>
                </a:solidFill>
                <a:effectLst/>
                <a:uLnTx/>
                <a:uFillTx/>
                <a:latin typeface="LiberationSerif"/>
                <a:ea typeface="+mn-ea"/>
                <a:cs typeface="+mn-cs"/>
              </a:rPr>
              <a:t>una amonestación </a:t>
            </a:r>
            <a:r>
              <a:rPr kumimoji="0" lang="es-MX" sz="1800" b="0" i="0" u="none" strike="noStrike" kern="1200" cap="none" spc="0" normalizeH="0" baseline="0" noProof="0" dirty="0">
                <a:ln>
                  <a:noFill/>
                </a:ln>
                <a:solidFill>
                  <a:prstClr val="black"/>
                </a:solidFill>
                <a:effectLst/>
                <a:uLnTx/>
                <a:uFillTx/>
                <a:latin typeface="LiberationSerif"/>
                <a:ea typeface="+mn-ea"/>
                <a:cs typeface="+mn-cs"/>
              </a:rPr>
              <a:t>a </a:t>
            </a:r>
            <a:r>
              <a:rPr kumimoji="0" lang="es-MX" sz="1800" b="0" i="1" u="none" strike="noStrike" kern="1200" cap="none" spc="0" normalizeH="0" baseline="0" noProof="0" dirty="0">
                <a:ln>
                  <a:noFill/>
                </a:ln>
                <a:solidFill>
                  <a:prstClr val="black"/>
                </a:solidFill>
                <a:effectLst/>
                <a:uLnTx/>
                <a:uFillTx/>
                <a:latin typeface="LiberationSerif"/>
                <a:ea typeface="+mn-ea"/>
                <a:cs typeface="+mn-cs"/>
              </a:rPr>
              <a:t>evitar el gesto de codicia</a:t>
            </a:r>
            <a:r>
              <a:rPr kumimoji="0" lang="es-MX" sz="1800" b="0" i="0" u="none" strike="noStrike" kern="1200" cap="none" spc="0" normalizeH="0" baseline="0" noProof="0" dirty="0">
                <a:ln>
                  <a:noFill/>
                </a:ln>
                <a:solidFill>
                  <a:prstClr val="black"/>
                </a:solidFill>
                <a:effectLst/>
                <a:uLnTx/>
                <a:uFillTx/>
                <a:latin typeface="LiberationSerif"/>
                <a:ea typeface="+mn-ea"/>
                <a:cs typeface="+mn-cs"/>
              </a:rPr>
              <a:t> al aceptar lo que tan </a:t>
            </a:r>
            <a:r>
              <a:rPr kumimoji="0" lang="es-MX" sz="1800" b="0" i="0" u="none" strike="noStrike" kern="1200" cap="none" spc="0" normalizeH="0" baseline="0" noProof="0" dirty="0" smtClean="0">
                <a:ln>
                  <a:noFill/>
                </a:ln>
                <a:solidFill>
                  <a:prstClr val="black"/>
                </a:solidFill>
                <a:effectLst/>
                <a:uLnTx/>
                <a:uFillTx/>
                <a:latin typeface="LiberationSerif"/>
                <a:ea typeface="+mn-ea"/>
                <a:cs typeface="+mn-cs"/>
              </a:rPr>
              <a:t>abundantemente recibimos </a:t>
            </a:r>
            <a:r>
              <a:rPr kumimoji="0" lang="es-MX" sz="1800" b="0" i="0" u="none" strike="noStrike" kern="1200" cap="none" spc="0" normalizeH="0" baseline="0" noProof="0" dirty="0">
                <a:ln>
                  <a:noFill/>
                </a:ln>
                <a:solidFill>
                  <a:prstClr val="black"/>
                </a:solidFill>
                <a:effectLst/>
                <a:uLnTx/>
                <a:uFillTx/>
                <a:latin typeface="LiberationSerif"/>
                <a:ea typeface="+mn-ea"/>
                <a:cs typeface="+mn-cs"/>
              </a:rPr>
              <a:t>de la </a:t>
            </a:r>
            <a:r>
              <a:rPr kumimoji="0" lang="es-MX" sz="1800" b="0" i="0" u="none" strike="noStrike" kern="1200" cap="none" spc="0" normalizeH="0" baseline="0" noProof="0" dirty="0" smtClean="0">
                <a:ln>
                  <a:noFill/>
                </a:ln>
                <a:solidFill>
                  <a:prstClr val="black"/>
                </a:solidFill>
                <a:effectLst/>
                <a:uLnTx/>
                <a:uFillTx/>
                <a:latin typeface="LiberationSerif"/>
                <a:ea typeface="+mn-ea"/>
                <a:cs typeface="+mn-cs"/>
              </a:rPr>
              <a:t>Naturaleza</a:t>
            </a:r>
            <a:r>
              <a:rPr kumimoji="0" lang="es-MX" sz="1800" b="0" i="0" u="none" strike="noStrike" kern="1200" cap="none" spc="0" normalizeH="0" baseline="0" noProof="0" dirty="0">
                <a:ln>
                  <a:noFill/>
                </a:ln>
                <a:solidFill>
                  <a:prstClr val="black"/>
                </a:solidFill>
                <a:effectLst/>
                <a:uLnTx/>
                <a:uFillTx/>
                <a:latin typeface="LiberationSerif"/>
                <a:ea typeface="+mn-ea"/>
                <a:cs typeface="+mn-cs"/>
              </a:rPr>
              <a:t>. Pues nosotros no podemos regalarle nada propio a la </a:t>
            </a:r>
            <a:r>
              <a:rPr kumimoji="0" lang="es-MX" sz="1800" b="0" i="0" u="none" strike="noStrike" kern="1200" cap="none" spc="0" normalizeH="0" baseline="0" noProof="0" dirty="0" smtClean="0">
                <a:ln>
                  <a:noFill/>
                </a:ln>
                <a:solidFill>
                  <a:prstClr val="black"/>
                </a:solidFill>
                <a:effectLst/>
                <a:uLnTx/>
                <a:uFillTx/>
                <a:latin typeface="LiberationSerif"/>
                <a:ea typeface="+mn-ea"/>
                <a:cs typeface="+mn-cs"/>
              </a:rPr>
              <a:t>Tierra Madre</a:t>
            </a:r>
            <a:r>
              <a:rPr kumimoji="0" lang="es-MX" sz="1800" b="0" i="0" u="none" strike="noStrike" kern="1200" cap="none" spc="0" normalizeH="0" baseline="0" noProof="0" dirty="0">
                <a:ln>
                  <a:noFill/>
                </a:ln>
                <a:solidFill>
                  <a:prstClr val="black"/>
                </a:solidFill>
                <a:effectLst/>
                <a:uLnTx/>
                <a:uFillTx/>
                <a:latin typeface="LiberationSerif"/>
                <a:ea typeface="+mn-ea"/>
                <a:cs typeface="+mn-cs"/>
              </a:rPr>
              <a:t>. Por eso conviene mostrar respeto en el tomar, devolviéndole, aun antes </a:t>
            </a:r>
            <a:r>
              <a:rPr kumimoji="0" lang="es-MX" sz="1800" b="0" i="0" u="none" strike="noStrike" kern="1200" cap="none" spc="0" normalizeH="0" baseline="0" noProof="0" dirty="0" smtClean="0">
                <a:ln>
                  <a:noFill/>
                </a:ln>
                <a:solidFill>
                  <a:prstClr val="black"/>
                </a:solidFill>
                <a:effectLst/>
                <a:uLnTx/>
                <a:uFillTx/>
                <a:latin typeface="LiberationSerif"/>
                <a:ea typeface="+mn-ea"/>
                <a:cs typeface="+mn-cs"/>
              </a:rPr>
              <a:t>de apoderarnos </a:t>
            </a:r>
            <a:r>
              <a:rPr kumimoji="0" lang="es-MX" sz="1800" b="0" i="0" u="none" strike="noStrike" kern="1200" cap="none" spc="0" normalizeH="0" baseline="0" noProof="0" dirty="0">
                <a:ln>
                  <a:noFill/>
                </a:ln>
                <a:solidFill>
                  <a:prstClr val="black"/>
                </a:solidFill>
                <a:effectLst/>
                <a:uLnTx/>
                <a:uFillTx/>
                <a:latin typeface="LiberationSerif"/>
                <a:ea typeface="+mn-ea"/>
                <a:cs typeface="+mn-cs"/>
              </a:rPr>
              <a:t>de lo nuestro, una parte de lo que continuamente </a:t>
            </a:r>
            <a:r>
              <a:rPr kumimoji="0" lang="es-MX" sz="1800" b="0" i="0" u="none" strike="noStrike" kern="1200" cap="none" spc="0" normalizeH="0" baseline="0" noProof="0" dirty="0" smtClean="0">
                <a:ln>
                  <a:noFill/>
                </a:ln>
                <a:solidFill>
                  <a:prstClr val="black"/>
                </a:solidFill>
                <a:effectLst/>
                <a:uLnTx/>
                <a:uFillTx/>
                <a:latin typeface="LiberationSerif"/>
                <a:ea typeface="+mn-ea"/>
                <a:cs typeface="+mn-cs"/>
              </a:rPr>
              <a:t>recibimos”…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LiberationSerif"/>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LiberationSerif"/>
                <a:ea typeface="+mn-ea"/>
                <a:cs typeface="+mn-cs"/>
              </a:rPr>
              <a:t>“</a:t>
            </a:r>
            <a:r>
              <a:rPr kumimoji="0" lang="es-MX" sz="1800" b="1" i="0" u="none" strike="noStrike" kern="1200" cap="none" spc="0" normalizeH="0" baseline="0" noProof="0" dirty="0" smtClean="0">
                <a:ln>
                  <a:noFill/>
                </a:ln>
                <a:solidFill>
                  <a:prstClr val="black"/>
                </a:solidFill>
                <a:effectLst/>
                <a:uLnTx/>
                <a:uFillTx/>
                <a:latin typeface="LiberationSerif"/>
                <a:ea typeface="+mn-ea"/>
                <a:cs typeface="+mn-cs"/>
              </a:rPr>
              <a:t>El </a:t>
            </a:r>
            <a:r>
              <a:rPr kumimoji="0" lang="es-MX" sz="1800" b="1" i="0" u="none" strike="noStrike" kern="1200" cap="none" spc="0" normalizeH="0" baseline="0" noProof="0" dirty="0">
                <a:ln>
                  <a:noFill/>
                </a:ln>
                <a:solidFill>
                  <a:prstClr val="black"/>
                </a:solidFill>
                <a:effectLst/>
                <a:uLnTx/>
                <a:uFillTx/>
                <a:latin typeface="LiberationSerif"/>
                <a:ea typeface="+mn-ea"/>
                <a:cs typeface="+mn-cs"/>
              </a:rPr>
              <a:t>dominio de la naturaleza, enseñan los imperialistas, es el </a:t>
            </a:r>
            <a:r>
              <a:rPr kumimoji="0" lang="es-MX" sz="1800" b="1" i="0" u="none" strike="noStrike" kern="1200" cap="none" spc="0" normalizeH="0" baseline="0" noProof="0" dirty="0" smtClean="0">
                <a:ln>
                  <a:noFill/>
                </a:ln>
                <a:solidFill>
                  <a:prstClr val="black"/>
                </a:solidFill>
                <a:effectLst/>
                <a:uLnTx/>
                <a:uFillTx/>
                <a:latin typeface="LiberationSerif"/>
                <a:ea typeface="+mn-ea"/>
                <a:cs typeface="+mn-cs"/>
              </a:rPr>
              <a:t>sentido de </a:t>
            </a:r>
            <a:r>
              <a:rPr kumimoji="0" lang="es-MX" sz="1800" b="1" i="0" u="none" strike="noStrike" kern="1200" cap="none" spc="0" normalizeH="0" baseline="0" noProof="0" dirty="0">
                <a:ln>
                  <a:noFill/>
                </a:ln>
                <a:solidFill>
                  <a:prstClr val="black"/>
                </a:solidFill>
                <a:effectLst/>
                <a:uLnTx/>
                <a:uFillTx/>
                <a:latin typeface="LiberationSerif"/>
                <a:ea typeface="+mn-ea"/>
                <a:cs typeface="+mn-cs"/>
              </a:rPr>
              <a:t>toda técnica</a:t>
            </a:r>
            <a:r>
              <a:rPr kumimoji="0" lang="es-MX" sz="1800" b="0" i="0" u="none" strike="noStrike" kern="1200" cap="none" spc="0" normalizeH="0" baseline="0" noProof="0" dirty="0">
                <a:ln>
                  <a:noFill/>
                </a:ln>
                <a:solidFill>
                  <a:prstClr val="black"/>
                </a:solidFill>
                <a:effectLst/>
                <a:uLnTx/>
                <a:uFillTx/>
                <a:latin typeface="LiberationSerif"/>
                <a:ea typeface="+mn-ea"/>
                <a:cs typeface="+mn-cs"/>
              </a:rPr>
              <a:t>. Pero ¿quién confiaría en un maestro del palmetazo </a:t>
            </a:r>
            <a:r>
              <a:rPr kumimoji="0" lang="es-MX" sz="1800" b="0" i="1" u="none" strike="noStrike" kern="1200" cap="none" spc="0" normalizeH="0" baseline="0" noProof="0" dirty="0">
                <a:ln>
                  <a:noFill/>
                </a:ln>
                <a:solidFill>
                  <a:prstClr val="black"/>
                </a:solidFill>
                <a:effectLst/>
                <a:uLnTx/>
                <a:uFillTx/>
                <a:latin typeface="LiberationSerif"/>
                <a:ea typeface="+mn-ea"/>
                <a:cs typeface="+mn-cs"/>
              </a:rPr>
              <a:t>que proclamara </a:t>
            </a:r>
            <a:r>
              <a:rPr kumimoji="0" lang="es-MX" sz="1800" b="0" i="1" u="none" strike="noStrike" kern="1200" cap="none" spc="0" normalizeH="0" baseline="0" noProof="0" dirty="0" smtClean="0">
                <a:ln>
                  <a:noFill/>
                </a:ln>
                <a:solidFill>
                  <a:prstClr val="black"/>
                </a:solidFill>
                <a:effectLst/>
                <a:uLnTx/>
                <a:uFillTx/>
                <a:latin typeface="LiberationSerif"/>
                <a:ea typeface="+mn-ea"/>
                <a:cs typeface="+mn-cs"/>
              </a:rPr>
              <a:t>el dominio </a:t>
            </a:r>
            <a:r>
              <a:rPr kumimoji="0" lang="es-MX" sz="1800" b="0" i="1" u="none" strike="noStrike" kern="1200" cap="none" spc="0" normalizeH="0" baseline="0" noProof="0" dirty="0">
                <a:ln>
                  <a:noFill/>
                </a:ln>
                <a:solidFill>
                  <a:prstClr val="black"/>
                </a:solidFill>
                <a:effectLst/>
                <a:uLnTx/>
                <a:uFillTx/>
                <a:latin typeface="LiberationSerif"/>
                <a:ea typeface="+mn-ea"/>
                <a:cs typeface="+mn-cs"/>
              </a:rPr>
              <a:t>de los niños por parte de los adultos como el sentido de la educación</a:t>
            </a:r>
            <a:r>
              <a:rPr kumimoji="0" lang="es-MX" sz="1800" b="0" i="0" u="none" strike="noStrike" kern="1200" cap="none" spc="0" normalizeH="0" baseline="0" noProof="0" dirty="0">
                <a:ln>
                  <a:noFill/>
                </a:ln>
                <a:solidFill>
                  <a:prstClr val="black"/>
                </a:solidFill>
                <a:effectLst/>
                <a:uLnTx/>
                <a:uFillTx/>
                <a:latin typeface="LiberationSerif"/>
                <a:ea typeface="+mn-ea"/>
                <a:cs typeface="+mn-cs"/>
              </a:rPr>
              <a:t>? ¿</a:t>
            </a:r>
            <a:r>
              <a:rPr kumimoji="0" lang="es-MX" sz="1800" b="0" i="0" u="none" strike="noStrike" kern="1200" cap="none" spc="0" normalizeH="0" baseline="0" noProof="0" dirty="0" smtClean="0">
                <a:ln>
                  <a:noFill/>
                </a:ln>
                <a:solidFill>
                  <a:prstClr val="black"/>
                </a:solidFill>
                <a:effectLst/>
                <a:uLnTx/>
                <a:uFillTx/>
                <a:latin typeface="LiberationSerif"/>
                <a:ea typeface="+mn-ea"/>
                <a:cs typeface="+mn-cs"/>
              </a:rPr>
              <a:t>No es </a:t>
            </a:r>
            <a:r>
              <a:rPr kumimoji="0" lang="es-MX" sz="1800" b="0" i="0" u="none" strike="noStrike" kern="1200" cap="none" spc="0" normalizeH="0" baseline="0" noProof="0" dirty="0">
                <a:ln>
                  <a:noFill/>
                </a:ln>
                <a:solidFill>
                  <a:prstClr val="black"/>
                </a:solidFill>
                <a:effectLst/>
                <a:uLnTx/>
                <a:uFillTx/>
                <a:latin typeface="LiberationSerif"/>
                <a:ea typeface="+mn-ea"/>
                <a:cs typeface="+mn-cs"/>
              </a:rPr>
              <a:t>la educación, ante todo, la organización indispensable de la relación entre </a:t>
            </a:r>
            <a:r>
              <a:rPr kumimoji="0" lang="es-MX" sz="1800" b="0" i="0" u="none" strike="noStrike" kern="1200" cap="none" spc="0" normalizeH="0" baseline="0" noProof="0" dirty="0" smtClean="0">
                <a:ln>
                  <a:noFill/>
                </a:ln>
                <a:solidFill>
                  <a:prstClr val="black"/>
                </a:solidFill>
                <a:effectLst/>
                <a:uLnTx/>
                <a:uFillTx/>
                <a:latin typeface="LiberationSerif"/>
                <a:ea typeface="+mn-ea"/>
                <a:cs typeface="+mn-cs"/>
              </a:rPr>
              <a:t>las generaciones</a:t>
            </a:r>
            <a:r>
              <a:rPr kumimoji="0" lang="es-MX" sz="1800" b="0" i="0" u="none" strike="noStrike" kern="1200" cap="none" spc="0" normalizeH="0" baseline="0" noProof="0" dirty="0">
                <a:ln>
                  <a:noFill/>
                </a:ln>
                <a:solidFill>
                  <a:prstClr val="black"/>
                </a:solidFill>
                <a:effectLst/>
                <a:uLnTx/>
                <a:uFillTx/>
                <a:latin typeface="LiberationSerif"/>
                <a:ea typeface="+mn-ea"/>
                <a:cs typeface="+mn-cs"/>
              </a:rPr>
              <a:t>, y, por consiguiente, si se quiere hablar de dominio, es del </a:t>
            </a:r>
            <a:r>
              <a:rPr kumimoji="0" lang="es-MX" sz="1800" b="0" i="1" u="none" strike="noStrike" kern="1200" cap="none" spc="0" normalizeH="0" baseline="0" noProof="0" dirty="0">
                <a:ln>
                  <a:noFill/>
                </a:ln>
                <a:solidFill>
                  <a:prstClr val="black"/>
                </a:solidFill>
                <a:effectLst/>
                <a:uLnTx/>
                <a:uFillTx/>
                <a:latin typeface="LiberationSerif"/>
                <a:ea typeface="+mn-ea"/>
                <a:cs typeface="+mn-cs"/>
              </a:rPr>
              <a:t>dominio </a:t>
            </a:r>
            <a:r>
              <a:rPr kumimoji="0" lang="es-MX" sz="1800" b="0" i="1" u="none" strike="noStrike" kern="1200" cap="none" spc="0" normalizeH="0" baseline="0" noProof="0" dirty="0" smtClean="0">
                <a:ln>
                  <a:noFill/>
                </a:ln>
                <a:solidFill>
                  <a:prstClr val="black"/>
                </a:solidFill>
                <a:effectLst/>
                <a:uLnTx/>
                <a:uFillTx/>
                <a:latin typeface="LiberationSerif"/>
                <a:ea typeface="+mn-ea"/>
                <a:cs typeface="+mn-cs"/>
              </a:rPr>
              <a:t>de las </a:t>
            </a:r>
            <a:r>
              <a:rPr kumimoji="0" lang="es-MX" sz="1800" b="0" i="1" u="none" strike="noStrike" kern="1200" cap="none" spc="0" normalizeH="0" baseline="0" noProof="0" dirty="0">
                <a:ln>
                  <a:noFill/>
                </a:ln>
                <a:solidFill>
                  <a:prstClr val="black"/>
                </a:solidFill>
                <a:effectLst/>
                <a:uLnTx/>
                <a:uFillTx/>
                <a:latin typeface="LiberationSerif"/>
                <a:ea typeface="+mn-ea"/>
                <a:cs typeface="+mn-cs"/>
              </a:rPr>
              <a:t>relaciones entre generaciones</a:t>
            </a:r>
            <a:r>
              <a:rPr kumimoji="0" lang="es-MX" sz="1800" b="0" i="0" u="none" strike="noStrike" kern="1200" cap="none" spc="0" normalizeH="0" baseline="0" noProof="0" dirty="0">
                <a:ln>
                  <a:noFill/>
                </a:ln>
                <a:solidFill>
                  <a:prstClr val="black"/>
                </a:solidFill>
                <a:effectLst/>
                <a:uLnTx/>
                <a:uFillTx/>
                <a:latin typeface="LiberationSerif"/>
                <a:ea typeface="+mn-ea"/>
                <a:cs typeface="+mn-cs"/>
              </a:rPr>
              <a:t> y no de los niños? Y, así, </a:t>
            </a:r>
            <a:r>
              <a:rPr kumimoji="0" lang="es-MX" sz="1800" b="1" i="0" u="none" strike="noStrike" kern="1200" cap="none" spc="0" normalizeH="0" baseline="0" noProof="0" dirty="0">
                <a:ln>
                  <a:noFill/>
                </a:ln>
                <a:solidFill>
                  <a:srgbClr val="00B050"/>
                </a:solidFill>
                <a:effectLst/>
                <a:uLnTx/>
                <a:uFillTx/>
                <a:latin typeface="LiberationSerif"/>
                <a:ea typeface="+mn-ea"/>
                <a:cs typeface="+mn-cs"/>
              </a:rPr>
              <a:t>tampoco la técnica es </a:t>
            </a:r>
            <a:r>
              <a:rPr kumimoji="0" lang="es-MX" sz="1800" b="1" i="0" u="none" strike="noStrike" kern="1200" cap="none" spc="0" normalizeH="0" baseline="0" noProof="0" dirty="0" smtClean="0">
                <a:ln>
                  <a:noFill/>
                </a:ln>
                <a:solidFill>
                  <a:srgbClr val="00B050"/>
                </a:solidFill>
                <a:effectLst/>
                <a:uLnTx/>
                <a:uFillTx/>
                <a:latin typeface="LiberationSerif"/>
                <a:ea typeface="+mn-ea"/>
                <a:cs typeface="+mn-cs"/>
              </a:rPr>
              <a:t>el dominio </a:t>
            </a:r>
            <a:r>
              <a:rPr kumimoji="0" lang="es-MX" sz="1800" b="1" i="0" u="none" strike="noStrike" kern="1200" cap="none" spc="0" normalizeH="0" baseline="0" noProof="0" dirty="0">
                <a:ln>
                  <a:noFill/>
                </a:ln>
                <a:solidFill>
                  <a:srgbClr val="00B050"/>
                </a:solidFill>
                <a:effectLst/>
                <a:uLnTx/>
                <a:uFillTx/>
                <a:latin typeface="LiberationSerif"/>
                <a:ea typeface="+mn-ea"/>
                <a:cs typeface="+mn-cs"/>
              </a:rPr>
              <a:t>de la naturaleza, sino el dominio de la relación entre la naturaleza y </a:t>
            </a:r>
            <a:r>
              <a:rPr kumimoji="0" lang="es-MX" sz="1800" b="1" i="0" u="none" strike="noStrike" kern="1200" cap="none" spc="0" normalizeH="0" baseline="0" noProof="0" dirty="0" smtClean="0">
                <a:ln>
                  <a:noFill/>
                </a:ln>
                <a:solidFill>
                  <a:srgbClr val="00B050"/>
                </a:solidFill>
                <a:effectLst/>
                <a:uLnTx/>
                <a:uFillTx/>
                <a:latin typeface="LiberationSerif"/>
                <a:ea typeface="+mn-ea"/>
                <a:cs typeface="+mn-cs"/>
              </a:rPr>
              <a:t>la humanidad</a:t>
            </a:r>
            <a:r>
              <a:rPr kumimoji="0" lang="es-MX" sz="1800" b="0" i="0" u="none" strike="noStrike" kern="1200" cap="none" spc="0" normalizeH="0" baseline="0" noProof="0" dirty="0">
                <a:ln>
                  <a:noFill/>
                </a:ln>
                <a:solidFill>
                  <a:prstClr val="black"/>
                </a:solidFill>
                <a:effectLst/>
                <a:uLnTx/>
                <a:uFillTx/>
                <a:latin typeface="LiberationSerif"/>
                <a:ea typeface="+mn-ea"/>
                <a:cs typeface="+mn-cs"/>
              </a:rPr>
              <a:t>. Los hombres, en cuanto especie, están ciertamente desde hace </a:t>
            </a:r>
            <a:r>
              <a:rPr kumimoji="0" lang="es-MX" sz="1800" b="0" i="0" u="none" strike="noStrike" kern="1200" cap="none" spc="0" normalizeH="0" baseline="0" noProof="0" dirty="0" smtClean="0">
                <a:ln>
                  <a:noFill/>
                </a:ln>
                <a:solidFill>
                  <a:prstClr val="black"/>
                </a:solidFill>
                <a:effectLst/>
                <a:uLnTx/>
                <a:uFillTx/>
                <a:latin typeface="LiberationSerif"/>
                <a:ea typeface="+mn-ea"/>
                <a:cs typeface="+mn-cs"/>
              </a:rPr>
              <a:t>milenios al </a:t>
            </a:r>
            <a:r>
              <a:rPr kumimoji="0" lang="es-MX" sz="1800" b="0" i="0" u="none" strike="noStrike" kern="1200" cap="none" spc="0" normalizeH="0" baseline="0" noProof="0" dirty="0">
                <a:ln>
                  <a:noFill/>
                </a:ln>
                <a:solidFill>
                  <a:prstClr val="black"/>
                </a:solidFill>
                <a:effectLst/>
                <a:uLnTx/>
                <a:uFillTx/>
                <a:latin typeface="LiberationSerif"/>
                <a:ea typeface="+mn-ea"/>
                <a:cs typeface="+mn-cs"/>
              </a:rPr>
              <a:t>final de su evolución; pero la humanidad, en cuanto especie, está al comienzo de </a:t>
            </a:r>
            <a:r>
              <a:rPr kumimoji="0" lang="es-MX" sz="1800" b="0" i="0" u="none" strike="noStrike" kern="1200" cap="none" spc="0" normalizeH="0" baseline="0" noProof="0" dirty="0" smtClean="0">
                <a:ln>
                  <a:noFill/>
                </a:ln>
                <a:solidFill>
                  <a:prstClr val="black"/>
                </a:solidFill>
                <a:effectLst/>
                <a:uLnTx/>
                <a:uFillTx/>
                <a:latin typeface="LiberationSerif"/>
                <a:ea typeface="+mn-ea"/>
                <a:cs typeface="+mn-cs"/>
              </a:rPr>
              <a:t>la suya”.</a:t>
            </a:r>
            <a:endParaRPr kumimoji="0" lang="es-MX" sz="1800" b="0" i="0" u="none" strike="noStrike" kern="1200" cap="none" spc="0" normalizeH="0" baseline="0" noProof="0" dirty="0">
              <a:ln>
                <a:noFill/>
              </a:ln>
              <a:solidFill>
                <a:prstClr val="black"/>
              </a:solidFill>
              <a:effectLst/>
              <a:uLnTx/>
              <a:uFillTx/>
              <a:latin typeface="LiberationSerif"/>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smtClean="0">
              <a:ln>
                <a:noFill/>
              </a:ln>
              <a:solidFill>
                <a:prstClr val="black"/>
              </a:solidFill>
              <a:effectLst/>
              <a:uLnTx/>
              <a:uFillTx/>
              <a:latin typeface="LiberationSerif"/>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prstClr val="black"/>
                </a:solidFill>
                <a:effectLst/>
                <a:uLnTx/>
                <a:uFillTx/>
                <a:latin typeface="LiberationSerif"/>
                <a:ea typeface="+mn-ea"/>
                <a:cs typeface="+mn-cs"/>
              </a:rPr>
              <a:t>Libro: “Sentido único”</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870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42797" y="0"/>
            <a:ext cx="8596668" cy="1320800"/>
          </a:xfrm>
        </p:spPr>
        <p:txBody>
          <a:bodyPr>
            <a:normAutofit fontScale="90000"/>
          </a:bodyPr>
          <a:lstStyle/>
          <a:p>
            <a:pPr algn="ctr"/>
            <a:r>
              <a:rPr lang="es-CO" sz="4000" dirty="0" smtClean="0">
                <a:latin typeface="Arial" panose="020B0604020202020204" pitchFamily="34" charset="0"/>
                <a:cs typeface="Arial" panose="020B0604020202020204" pitchFamily="34" charset="0"/>
              </a:rPr>
              <a:t/>
            </a:r>
            <a:br>
              <a:rPr lang="es-CO" sz="4000" dirty="0" smtClean="0">
                <a:latin typeface="Arial" panose="020B0604020202020204" pitchFamily="34" charset="0"/>
                <a:cs typeface="Arial" panose="020B0604020202020204" pitchFamily="34" charset="0"/>
              </a:rPr>
            </a:br>
            <a:r>
              <a:rPr lang="es-CO" sz="4000" b="1"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Perspectivas obreras y civilizatorias</a:t>
            </a:r>
            <a:br>
              <a:rPr lang="es-CO" sz="4000" b="1"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s-CO" sz="4000" b="1"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(Una mirada desde </a:t>
            </a:r>
            <a:r>
              <a:rPr lang="es-CO" sz="4000" b="1" dirty="0" err="1"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Lowy</a:t>
            </a:r>
            <a:r>
              <a:rPr lang="es-CO" sz="4000" b="1"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br>
              <a:rPr lang="es-CO" sz="4000" b="1" dirty="0" smtClean="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400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Rectángulo 2"/>
          <p:cNvSpPr/>
          <p:nvPr/>
        </p:nvSpPr>
        <p:spPr>
          <a:xfrm>
            <a:off x="723207" y="1792561"/>
            <a:ext cx="10457411"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rPr>
              <a:t>1.Los </a:t>
            </a: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sindicatos, partidos socialdemócratas y comunistas- </a:t>
            </a:r>
            <a:r>
              <a:rPr kumimoji="0" 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rPr>
              <a:t>permanecen </a:t>
            </a: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profundamente </a:t>
            </a:r>
            <a:r>
              <a:rPr kumimoji="0" 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rPr>
              <a:t>marcados </a:t>
            </a: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aún por la ideología del "progreso" y por el productivismo, y, en ciertos casos, </a:t>
            </a:r>
            <a:r>
              <a:rPr kumimoji="0" 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rPr>
              <a:t>defienden, </a:t>
            </a: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sin mayor cuestionamiento, la energía nuclear o la industria automotriz</a:t>
            </a:r>
            <a:r>
              <a:rPr kumimoji="0" 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2. </a:t>
            </a:r>
            <a:r>
              <a:rPr kumimoji="0" lang="es-MX"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La gran contribución  de la ecología fue -y es de nuevo- hacernos tomar conciencia de los peligros que amenazan al planeta como consecuencia del modo presente de producción y </a:t>
            </a:r>
            <a:r>
              <a:rPr kumimoji="0" lang="es-MX"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consumo</a:t>
            </a:r>
            <a:r>
              <a:rPr kumimoji="0" lang="es-MX"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El crecimiento exponencial de agresiones al ambiente, la amenaza creciente de una ruptura del equilibrio ecológico configura un escenario catastrófico que pone en cuestión la misma supervivencia de la vida humana. Somos confrontados con una </a:t>
            </a:r>
            <a:r>
              <a:rPr kumimoji="0" lang="es-MX"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crisis de la civilización </a:t>
            </a:r>
            <a:r>
              <a:rPr kumimoji="0" lang="es-MX"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que requiere algunos cambios radicales</a:t>
            </a:r>
            <a:r>
              <a:rPr kumimoji="0" lang="es-MX"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3</a:t>
            </a:r>
            <a:r>
              <a:rPr kumimoji="0" lang="es-MX"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La ausencia de una postura anti-capitalista coherente ha conducido a la mayor parte de los partidos verdes europeos -Francia, Alemania, Italia, Bélgica- a </a:t>
            </a:r>
            <a:r>
              <a:rPr kumimoji="0" lang="es-MX"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convertirse </a:t>
            </a:r>
            <a:r>
              <a:rPr kumimoji="0" lang="es-MX"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en simples compañeros "eco-reformistas" de la gestión social-liberal del capitalismo en los  gobiernos de centro-izquierda</a:t>
            </a:r>
            <a:r>
              <a:rPr kumimoji="0" lang="es-MX"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a:t>
            </a:r>
            <a:r>
              <a:rPr kumimoji="0" lang="es-MX"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En </a:t>
            </a:r>
            <a:r>
              <a:rPr kumimoji="0" lang="es-MX"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las corrientes llamadas "fundamentalistas" (o de la ecología profunda) se llega a esbozar, bajo el pretexto de luchar contra el antropocentrismo, una refutación al humanismo que conduce a posiciones relativistas, colocando a todas las especies vivientes en el mismo nivel. ¿Es necesario considerar verdaderamente que el bacilo de Koch o el mosquito anofeles tienen los mismos derechos a la vida que un niño enfermo de tuberculosis o malaria?</a:t>
            </a:r>
            <a:endParaRPr kumimoji="0" lang="es-MX" sz="18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3416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724988" y="116938"/>
            <a:ext cx="10515600" cy="1325563"/>
          </a:xfrm>
        </p:spPr>
        <p:txBody>
          <a:bodyPr>
            <a:normAutofit/>
          </a:bodyPr>
          <a:lstStyle/>
          <a:p>
            <a:pPr algn="ctr"/>
            <a:r>
              <a:rPr lang="es-CO" sz="4000" b="1"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¿Qué es el ecosocialismo?</a:t>
            </a:r>
            <a:endParaRPr lang="en-US" sz="40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Rectángulo 3"/>
          <p:cNvSpPr/>
          <p:nvPr/>
        </p:nvSpPr>
        <p:spPr>
          <a:xfrm>
            <a:off x="181760" y="903549"/>
            <a:ext cx="11828477" cy="5635902"/>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50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Se trata de una corriente de pensamiento y de acción ecologista que hace suyos los principios fundamentales del marxismo -todos desembarazados </a:t>
            </a:r>
            <a:r>
              <a:rPr kumimoji="0" 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de los paradigmas productivistas-. </a:t>
            </a: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Para los </a:t>
            </a:r>
            <a:r>
              <a:rPr kumimoji="0" lang="es-ES" sz="1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ecosocialistas</a:t>
            </a: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la lógica del mercado y la ganancia, </a:t>
            </a:r>
            <a:r>
              <a:rPr kumimoji="0" 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es </a:t>
            </a: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incompatible con las exigencias de la salvaguarda del medio ambiente natural. Todos critican la ideología de las corrientes dominantes del movimiento obrero, pero reconocen que los trabajadores y sus organizaciones son una fuerza esencial para la transformación radical del sistema, y para el establecimiento de una nueva sociedad, socialista y ecológica.</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50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El ecosocialismo se ha desarrollado durante los últimos treinta años, gracias a trabajos de pensadores </a:t>
            </a:r>
            <a:r>
              <a:rPr kumimoji="0" 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tales como Manual </a:t>
            </a: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Sacristán, Raymond Williams, Rudolf </a:t>
            </a:r>
            <a:r>
              <a:rPr kumimoji="0" lang="es-ES" sz="1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Bahro</a:t>
            </a: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(en sus primeros escritos) y André </a:t>
            </a:r>
            <a:r>
              <a:rPr kumimoji="0" lang="es-ES" sz="1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Gorz</a:t>
            </a: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s-ES" sz="1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ibidem</a:t>
            </a: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como en las preciosas contribuciones de James </a:t>
            </a:r>
            <a:r>
              <a:rPr kumimoji="0" lang="es-ES" sz="1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O'Connor</a:t>
            </a: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Barry </a:t>
            </a:r>
            <a:r>
              <a:rPr kumimoji="0" lang="es-ES" sz="1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Commoner</a:t>
            </a: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John </a:t>
            </a:r>
            <a:r>
              <a:rPr kumimoji="0" lang="es-ES" sz="1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Bellamy</a:t>
            </a: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Foster, </a:t>
            </a:r>
            <a:r>
              <a:rPr kumimoji="0" lang="es-ES" sz="1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JoëlKovel</a:t>
            </a: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(EU), Juan </a:t>
            </a:r>
            <a:r>
              <a:rPr kumimoji="0" lang="es-ES" sz="1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Martinez</a:t>
            </a: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Allier, Francisco </a:t>
            </a:r>
            <a:r>
              <a:rPr kumimoji="0" lang="es-ES" sz="1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Fernandez</a:t>
            </a: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Buey, Jorge </a:t>
            </a:r>
            <a:r>
              <a:rPr kumimoji="0" lang="es-ES" sz="1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Riechman</a:t>
            </a: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(España), Jean-Paul </a:t>
            </a:r>
            <a:r>
              <a:rPr kumimoji="0" lang="es-ES" sz="1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Déléage</a:t>
            </a: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Jean-Marie </a:t>
            </a:r>
            <a:r>
              <a:rPr kumimoji="0" lang="es-ES" sz="1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Harribey</a:t>
            </a: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(Francia), </a:t>
            </a:r>
            <a:r>
              <a:rPr kumimoji="0" lang="es-ES" sz="1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ElmarAltvater</a:t>
            </a: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s-ES" sz="1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Frieder</a:t>
            </a: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Otto Wolff (Alemania), y muchos otros, que se han expresado en una red de revistas tales </a:t>
            </a:r>
            <a:r>
              <a:rPr kumimoji="0" lang="es-ES" sz="1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como:</a:t>
            </a:r>
            <a:r>
              <a:rPr kumimoji="0" lang="es-ES" sz="1800" b="0" i="1"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Capitalism</a:t>
            </a:r>
            <a:r>
              <a:rPr kumimoji="0" lang="es-ES" sz="18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s-ES" sz="1800" b="0" i="1"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Nature</a:t>
            </a:r>
            <a:r>
              <a:rPr kumimoji="0" lang="es-ES" sz="18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and </a:t>
            </a:r>
            <a:r>
              <a:rPr kumimoji="0" lang="es-ES" sz="1800" b="0" i="1"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Socialism</a:t>
            </a: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r>
              <a:rPr kumimoji="0" lang="es-ES" sz="1800" b="0" i="1"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EcologiaPolitica</a:t>
            </a: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etc.</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50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Esta corriente está lejos de ser políticamente homogénea, pero la mayoría de sus representantes comparten ciertos temas comunes. En ruptura con el productivismo de la ideología del progreso -en su forma capitalista o burocrática- y en oposición a la expansión infinita de un modo de producción y consumo destructor de la naturaleza, ellos representan una tentativa original para articular las ideas de un socialismo marxista con las adquisiciones de la crítica ecológica.</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71963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78172" y="624369"/>
            <a:ext cx="11610364" cy="6825971"/>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50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James </a:t>
            </a:r>
            <a:r>
              <a:rPr kumimoji="0" lang="es-ES" sz="1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O'Connor</a:t>
            </a: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define como </a:t>
            </a:r>
            <a:r>
              <a:rPr kumimoji="0" lang="es-ES" sz="1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ecosocialistas</a:t>
            </a: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las teorías y movimientos que intentan subordinar el valor de cambio al valor de uso, mientras organizan la producción según las necesidades sociales y los requisitos para la protección del medio ambiente natural. Su meta, un socialismo ecológico, sería una sociedad racional fundada ecológicamente en el control democrático, la igualdad social y el predominio del valor del uso. </a:t>
            </a:r>
            <a:r>
              <a:rPr kumimoji="0" lang="es-ES" sz="18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Yo </a:t>
            </a:r>
            <a:r>
              <a:rPr kumimoji="0" lang="es-E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agregaría que </a:t>
            </a:r>
            <a:r>
              <a:rPr kumimoji="0" lang="es-ES" sz="18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esta sociedad supone la propiedad colectiva de los medios de la producción, una planificación democrática que permita a la sociedad definir metas de producción e inversiones, así como una nueva estructura de la fuerza productiva tecnológica</a:t>
            </a:r>
            <a:r>
              <a:rPr kumimoji="0" lang="es-ES" sz="1800" b="0" i="1"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15000"/>
              </a:lnSpc>
              <a:spcBef>
                <a:spcPts val="0"/>
              </a:spcBef>
              <a:spcAft>
                <a:spcPts val="500"/>
              </a:spcAft>
              <a:buClrTx/>
              <a:buSzTx/>
              <a:buFontTx/>
              <a:buNone/>
              <a:tabLst/>
              <a:defRPr/>
            </a:pPr>
            <a:r>
              <a:rPr kumimoji="0" lang="es-MX" sz="18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El razonamiento </a:t>
            </a:r>
            <a:r>
              <a:rPr kumimoji="0" lang="es-MX" sz="1800" b="1" i="1"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ecosocialista</a:t>
            </a:r>
            <a:r>
              <a:rPr kumimoji="0" lang="es-MX" sz="1800" b="1"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reposa sobre dos argumentos esenciales</a:t>
            </a:r>
            <a:r>
              <a:rPr kumimoji="0" lang="es-MX" sz="18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just" defTabSz="914400" rtl="0" eaLnBrk="1" fontAlgn="auto" latinLnBrk="0" hangingPunct="1">
              <a:lnSpc>
                <a:spcPct val="115000"/>
              </a:lnSpc>
              <a:spcBef>
                <a:spcPts val="0"/>
              </a:spcBef>
              <a:spcAft>
                <a:spcPts val="500"/>
              </a:spcAft>
              <a:buClrTx/>
              <a:buSzTx/>
              <a:buFontTx/>
              <a:buNone/>
              <a:tabLst/>
              <a:defRPr/>
            </a:pPr>
            <a:r>
              <a:rPr kumimoji="0" lang="es-MX" sz="18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1)     El modo de producción y de consumo actual de los países desarrollados, fundados sobre la lógica de la acumulación ilimitada del Capital, de ganancias, de mercancías, de despilfarro de recursos, de consumos ostentosos y de destrucción acelerada del medio ambiente, no puede de ningún modo ser extendido en el conjunto del planeta, sino bajo la idea de una importante crisis ecológica; según cálculos recientes, si se generalizara al conjunto de la población mundial el consumo medio de energía de USA, las reservas actuales de petróleo se agotarían en diecinueve años. (6) Este sistema está, por tanto, necesariamente fundado en el mantenimiento y el agravamiento de las escandalosas injusticias entre el Norte y el Sur.</a:t>
            </a:r>
          </a:p>
          <a:p>
            <a:pPr marL="0" marR="0" lvl="0" indent="0" algn="just" defTabSz="914400" rtl="0" eaLnBrk="1" fontAlgn="auto" latinLnBrk="0" hangingPunct="1">
              <a:lnSpc>
                <a:spcPct val="115000"/>
              </a:lnSpc>
              <a:spcBef>
                <a:spcPts val="0"/>
              </a:spcBef>
              <a:spcAft>
                <a:spcPts val="500"/>
              </a:spcAft>
              <a:buClrTx/>
              <a:buSzTx/>
              <a:buFontTx/>
              <a:buNone/>
              <a:tabLst/>
              <a:defRPr/>
            </a:pPr>
            <a:r>
              <a:rPr kumimoji="0" lang="es-MX" sz="18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2)     En este estado de cosas, la continuación del «progreso» capitalista y la expansión de la civilización fundada sobre la economía de mercado, que funciona bajo una forma brutalmente inequitativa, amenaza directamente, a mediano plazo, (toda previsión sería azarosa), la supervivencia misma de la especie humana. El cuidado de la naturaleza  es por tanto un imperativo humanista.</a:t>
            </a:r>
          </a:p>
          <a:p>
            <a:pPr marL="0" marR="0" lvl="0" indent="0" algn="just" defTabSz="914400" rtl="0" eaLnBrk="1" fontAlgn="auto" latinLnBrk="0" hangingPunct="1">
              <a:lnSpc>
                <a:spcPct val="115000"/>
              </a:lnSpc>
              <a:spcBef>
                <a:spcPts val="0"/>
              </a:spcBef>
              <a:spcAft>
                <a:spcPts val="50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9145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73722" y="418011"/>
            <a:ext cx="8596668" cy="1320800"/>
          </a:xfrm>
        </p:spPr>
        <p:txBody>
          <a:bodyPr>
            <a:normAutofit/>
          </a:bodyPr>
          <a:lstStyle/>
          <a:p>
            <a:pPr algn="ctr"/>
            <a:r>
              <a:rPr lang="es-CO" sz="2800" b="1" dirty="0" smtClean="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Ecosocialismo: una salida a la crisis planetaria no solo ambiental sino social</a:t>
            </a:r>
            <a:endParaRPr lang="en-US" sz="2800" b="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Rectángulo 2"/>
          <p:cNvSpPr/>
          <p:nvPr/>
        </p:nvSpPr>
        <p:spPr>
          <a:xfrm>
            <a:off x="235132" y="1385733"/>
            <a:ext cx="11504022" cy="5472267"/>
          </a:xfrm>
          <a:prstGeom prst="rect">
            <a:avLst/>
          </a:prstGeom>
        </p:spPr>
        <p:txBody>
          <a:bodyPr wrap="square">
            <a:spAutoFit/>
          </a:bodyPr>
          <a:lstStyle/>
          <a:p>
            <a:pPr algn="just">
              <a:lnSpc>
                <a:spcPct val="115000"/>
              </a:lnSpc>
            </a:pPr>
            <a:r>
              <a:rPr lang="es-CO" sz="1600" dirty="0">
                <a:solidFill>
                  <a:srgbClr val="000000"/>
                </a:solidFill>
                <a:latin typeface="Arial" panose="020B0604020202020204" pitchFamily="34" charset="0"/>
                <a:ea typeface="Times New Roman" panose="02020603050405020304" pitchFamily="18" charset="0"/>
              </a:rPr>
              <a:t>“Cuando surgió el socialismo moderno, a mediados del siglo XIX, todavía no eran evidentes a vasta escala los rasgos destructivos de la naturaleza y de los ecosistemas que produce el capitalismo y por esa circunstancia las reflexiones ecológicas del socialismo fueron marginales. En la misma dirección, los proyectos socialistas en el siglo XX mantuvieron el culto a las fuerzas productivas y al progreso, en razón de lo cual la destrucción de la naturaleza no apareció como una prioridad política ni económica</a:t>
            </a:r>
            <a:r>
              <a:rPr lang="es-CO" sz="1600" dirty="0" smtClean="0">
                <a:solidFill>
                  <a:srgbClr val="000000"/>
                </a:solidFill>
                <a:latin typeface="Arial" panose="020B0604020202020204" pitchFamily="34" charset="0"/>
                <a:ea typeface="Times New Roman" panose="02020603050405020304" pitchFamily="18" charset="0"/>
              </a:rPr>
              <a:t>”. (CEPA #19)</a:t>
            </a:r>
            <a:endParaRPr lang="en-US" sz="2400" dirty="0">
              <a:latin typeface="Times New Roman" panose="02020603050405020304" pitchFamily="18" charset="0"/>
              <a:ea typeface="Times New Roman" panose="02020603050405020304" pitchFamily="18" charset="0"/>
            </a:endParaRPr>
          </a:p>
          <a:p>
            <a:pPr algn="just">
              <a:lnSpc>
                <a:spcPct val="115000"/>
              </a:lnSpc>
            </a:pPr>
            <a:r>
              <a:rPr lang="es-CO" sz="1600" dirty="0">
                <a:solidFill>
                  <a:srgbClr val="000000"/>
                </a:solidFill>
                <a:latin typeface="Arial" panose="020B0604020202020204" pitchFamily="34" charset="0"/>
                <a:ea typeface="Times New Roman" panose="02020603050405020304" pitchFamily="18" charset="0"/>
              </a:rPr>
              <a:t>“La destrucción ambiental hace más actual y vigente que nunca al anticapitalismo, porque ya no solo se debe construir una sociedad diferente para que los trabajadores, los pobres y los oprimidos mejoren sus condiciones de vida, y sea eliminada la desigualdad y la injusticia, sino que enfrentar el capitalismo es imprescindible para evitar la destrucción de nuestro planeta y, junto con él, de todos nosotros y de gran parte de las formas de vida actualmente existentes.</a:t>
            </a:r>
            <a:endParaRPr lang="en-US" sz="2400" dirty="0">
              <a:latin typeface="Times New Roman" panose="02020603050405020304" pitchFamily="18" charset="0"/>
              <a:ea typeface="Times New Roman" panose="02020603050405020304" pitchFamily="18" charset="0"/>
            </a:endParaRPr>
          </a:p>
          <a:p>
            <a:pPr algn="just">
              <a:lnSpc>
                <a:spcPct val="115000"/>
              </a:lnSpc>
            </a:pPr>
            <a:r>
              <a:rPr lang="es-CO" sz="1600" dirty="0">
                <a:solidFill>
                  <a:srgbClr val="000000"/>
                </a:solidFill>
                <a:latin typeface="Arial" panose="020B0604020202020204" pitchFamily="34" charset="0"/>
                <a:ea typeface="Times New Roman" panose="02020603050405020304" pitchFamily="18" charset="0"/>
              </a:rPr>
              <a:t>Es vital la integración enriquecedora de una perspectiva ecologista que resalte la importancia de la contradicción capital-naturaleza (la segunda contradicción del capital), que la conciba como un proyecto anticapitalista y bosqueje una perspectiva socialista que recupere la defensa de los intereses de los trabajadores y de los pobres, como solución a la contradicción capital-trabajo (primera contradicción del capital). Esa conjunción de lo rojo y lo verde ha dado origen a la propuesta </a:t>
            </a:r>
            <a:r>
              <a:rPr lang="es-CO" sz="1600" dirty="0" err="1">
                <a:solidFill>
                  <a:srgbClr val="000000"/>
                </a:solidFill>
                <a:latin typeface="Arial" panose="020B0604020202020204" pitchFamily="34" charset="0"/>
                <a:ea typeface="Times New Roman" panose="02020603050405020304" pitchFamily="18" charset="0"/>
              </a:rPr>
              <a:t>ecosocialista</a:t>
            </a:r>
            <a:r>
              <a:rPr lang="es-CO" sz="1600" dirty="0">
                <a:solidFill>
                  <a:srgbClr val="000000"/>
                </a:solidFill>
                <a:latin typeface="Arial" panose="020B0604020202020204" pitchFamily="34"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lnSpc>
                <a:spcPct val="115000"/>
              </a:lnSpc>
            </a:pPr>
            <a:r>
              <a:rPr lang="es-CO" sz="1600" dirty="0" smtClean="0">
                <a:solidFill>
                  <a:srgbClr val="000000"/>
                </a:solidFill>
                <a:latin typeface="Arial" panose="020B0604020202020204" pitchFamily="34" charset="0"/>
                <a:ea typeface="Times New Roman" panose="02020603050405020304" pitchFamily="18" charset="0"/>
              </a:rPr>
              <a:t>El </a:t>
            </a:r>
            <a:r>
              <a:rPr lang="es-CO" sz="1600" dirty="0">
                <a:solidFill>
                  <a:srgbClr val="000000"/>
                </a:solidFill>
                <a:latin typeface="Arial" panose="020B0604020202020204" pitchFamily="34" charset="0"/>
                <a:ea typeface="Times New Roman" panose="02020603050405020304" pitchFamily="18" charset="0"/>
              </a:rPr>
              <a:t>ecosocialismo apuesta por la construcción de un sujeto que recupere los valores de solidaridad, ayuda mutua, desprendimiento, fraternidad como forma de enfrentar la explotación de los seres humanos y la destrucción ambiental en </a:t>
            </a:r>
            <a:r>
              <a:rPr lang="es-CO" sz="1600" dirty="0" smtClean="0">
                <a:solidFill>
                  <a:srgbClr val="000000"/>
                </a:solidFill>
                <a:latin typeface="Arial" panose="020B0604020202020204" pitchFamily="34" charset="0"/>
                <a:ea typeface="Times New Roman" panose="02020603050405020304" pitchFamily="18" charset="0"/>
              </a:rPr>
              <a:t>marcha </a:t>
            </a:r>
            <a:r>
              <a:rPr lang="es-CO" sz="1600" dirty="0">
                <a:solidFill>
                  <a:srgbClr val="000000"/>
                </a:solidFill>
                <a:latin typeface="Arial" panose="020B0604020202020204" pitchFamily="34" charset="0"/>
                <a:ea typeface="Times New Roman" panose="02020603050405020304" pitchFamily="18" charset="0"/>
              </a:rPr>
              <a:t>… Son muchas cosas que pueden agregarse al discurso imprescindible de la lucha en estos dos frentes, porque, todo sea dicho, si se descuida uno se cae el otro para mal de todos los seres vivos que navegamos en la nave que ni se puede reciclar ni se puede inventar de nuevo: La Tierra.</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85784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4480" y="480230"/>
            <a:ext cx="9385070" cy="6094534"/>
          </a:xfrm>
          <a:prstGeom prst="rect">
            <a:avLst/>
          </a:prstGeom>
        </p:spPr>
      </p:pic>
    </p:spTree>
    <p:extLst>
      <p:ext uri="{BB962C8B-B14F-4D97-AF65-F5344CB8AC3E}">
        <p14:creationId xmlns:p14="http://schemas.microsoft.com/office/powerpoint/2010/main" val="915140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0397" y="133004"/>
            <a:ext cx="2302614" cy="6644184"/>
          </a:xfrm>
          <a:prstGeom prst="rect">
            <a:avLst/>
          </a:prstGeom>
        </p:spPr>
      </p:pic>
      <p:sp>
        <p:nvSpPr>
          <p:cNvPr id="3" name="Título 2"/>
          <p:cNvSpPr>
            <a:spLocks noGrp="1"/>
          </p:cNvSpPr>
          <p:nvPr>
            <p:ph type="title"/>
          </p:nvPr>
        </p:nvSpPr>
        <p:spPr>
          <a:xfrm>
            <a:off x="718897" y="133004"/>
            <a:ext cx="4958695" cy="1330655"/>
          </a:xfrm>
        </p:spPr>
        <p:txBody>
          <a:bodyPr>
            <a:normAutofit/>
          </a:bodyPr>
          <a:lstStyle/>
          <a:p>
            <a:pPr algn="ctr"/>
            <a:r>
              <a:rPr lang="es-CO"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Mayores emisores de gases de efecto invernadero en el mundo (2007)</a:t>
            </a:r>
            <a:endPar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Marcador de texto 4"/>
          <p:cNvSpPr>
            <a:spLocks noGrp="1"/>
          </p:cNvSpPr>
          <p:nvPr>
            <p:ph type="body" sz="half" idx="2"/>
          </p:nvPr>
        </p:nvSpPr>
        <p:spPr>
          <a:xfrm>
            <a:off x="515394" y="1613288"/>
            <a:ext cx="5428211" cy="5045207"/>
          </a:xfrm>
        </p:spPr>
        <p:txBody>
          <a:bodyPr>
            <a:normAutofit fontScale="92500" lnSpcReduction="10000"/>
          </a:bodyPr>
          <a:lstStyle/>
          <a:p>
            <a:pPr algn="just">
              <a:spcAft>
                <a:spcPts val="1000"/>
              </a:spcAft>
            </a:pPr>
            <a:r>
              <a:rPr lang="es-CO" sz="1800" b="1" dirty="0" smtClean="0">
                <a:solidFill>
                  <a:srgbClr val="000000"/>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Nota importante: </a:t>
            </a:r>
          </a:p>
          <a:p>
            <a:pPr algn="just">
              <a:spcAft>
                <a:spcPts val="1000"/>
              </a:spcAft>
            </a:pPr>
            <a:r>
              <a:rPr lang="es-CO"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El </a:t>
            </a:r>
            <a:r>
              <a:rPr lang="es-CO" dirty="0">
                <a:solidFill>
                  <a:srgbClr val="000000"/>
                </a:solidFill>
                <a:latin typeface="Arial" panose="020B0604020202020204" pitchFamily="34" charset="0"/>
                <a:ea typeface="Times New Roman" panose="02020603050405020304" pitchFamily="18" charset="0"/>
                <a:cs typeface="Arial" panose="020B0604020202020204" pitchFamily="34" charset="0"/>
              </a:rPr>
              <a:t>17 de febrero de 2007, </a:t>
            </a:r>
            <a:r>
              <a:rPr lang="es-CO"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Energy</a:t>
            </a:r>
            <a:r>
              <a:rPr lang="es-CO"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s-CO"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Bulletin</a:t>
            </a:r>
            <a:r>
              <a:rPr lang="es-CO" dirty="0">
                <a:solidFill>
                  <a:srgbClr val="000000"/>
                </a:solidFill>
                <a:latin typeface="Arial" panose="020B0604020202020204" pitchFamily="34" charset="0"/>
                <a:ea typeface="Times New Roman" panose="02020603050405020304" pitchFamily="18" charset="0"/>
                <a:cs typeface="Arial" panose="020B0604020202020204" pitchFamily="34" charset="0"/>
              </a:rPr>
              <a:t> detalló el consumo de petróleo de EE.UU. sólo para los aviones, barcos, vehículos terrestres e instalaciones que lo convierte en el mayor consumidor de petróleo del mundo. En aquel entonces, la Armada de EE.UU. tenía 295 barcos de combate y apoyo y unos 4.000 aviones en condiciones de servicio. El Ejército de EE.UU. tenía 28.000 vehículos blindados, 140.000 vehículos de alta movilidad de uso múltiple, más de 4.000 helicópteros de combate, varios cientos de aviones de ala fija y un parque móvil de 187.493 vehículos. Con la excepción de 80 submarinos y portaaviones nucleares, que propagan contaminación nuclear, todos los vehículos utilizan petróleo</a:t>
            </a:r>
            <a:r>
              <a:rPr lang="es-CO"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s-CO" sz="1800" dirty="0">
                <a:latin typeface="Arial" panose="020B0604020202020204" pitchFamily="34" charset="0"/>
                <a:cs typeface="Arial" panose="020B0604020202020204" pitchFamily="34" charset="0"/>
              </a:rPr>
              <a:t> </a:t>
            </a:r>
            <a:endParaRPr lang="es-CO" sz="1800" dirty="0" smtClean="0">
              <a:latin typeface="Arial" panose="020B0604020202020204" pitchFamily="34" charset="0"/>
              <a:cs typeface="Arial" panose="020B0604020202020204" pitchFamily="34" charset="0"/>
            </a:endParaRPr>
          </a:p>
          <a:p>
            <a:pPr algn="just">
              <a:spcAft>
                <a:spcPts val="1000"/>
              </a:spcAft>
            </a:pPr>
            <a:r>
              <a:rPr lang="es-CO" dirty="0" smtClean="0">
                <a:latin typeface="Arial" panose="020B0604020202020204" pitchFamily="34" charset="0"/>
                <a:cs typeface="Arial" panose="020B0604020202020204" pitchFamily="34" charset="0"/>
              </a:rPr>
              <a:t>Las </a:t>
            </a:r>
            <a:r>
              <a:rPr lang="es-CO" dirty="0">
                <a:latin typeface="Arial" panose="020B0604020202020204" pitchFamily="34" charset="0"/>
                <a:cs typeface="Arial" panose="020B0604020202020204" pitchFamily="34" charset="0"/>
              </a:rPr>
              <a:t>fuerzas armadas de EE.UU. usan oficialmente 320.000 barriles de petróleo por </a:t>
            </a:r>
            <a:r>
              <a:rPr lang="es-CO" dirty="0" smtClean="0">
                <a:latin typeface="Arial" panose="020B0604020202020204" pitchFamily="34" charset="0"/>
                <a:cs typeface="Arial" panose="020B0604020202020204" pitchFamily="34" charset="0"/>
              </a:rPr>
              <a:t>día (2010). </a:t>
            </a:r>
            <a:r>
              <a:rPr lang="es-CO" dirty="0">
                <a:latin typeface="Arial" panose="020B0604020202020204" pitchFamily="34" charset="0"/>
                <a:cs typeface="Arial" panose="020B0604020202020204" pitchFamily="34" charset="0"/>
              </a:rPr>
              <a:t>Sin embargo, este total no incluye el combustible consumido por contratistas o el combustible consumido en instalaciones alquiladas y privatizadas. Tampoco incluye la enorme cantidad de energía y recursos utilizados para producir y mantener su equipamiento letal o las bombas, granadas o misiles que emplea</a:t>
            </a:r>
            <a:r>
              <a:rPr lang="es-CO" dirty="0" smtClean="0">
                <a:latin typeface="Arial" panose="020B0604020202020204" pitchFamily="34" charset="0"/>
                <a:cs typeface="Arial" panose="020B0604020202020204" pitchFamily="34" charset="0"/>
              </a:rPr>
              <a:t>.</a:t>
            </a:r>
          </a:p>
          <a:p>
            <a:pPr algn="just">
              <a:spcAft>
                <a:spcPts val="1000"/>
              </a:spcAft>
            </a:pPr>
            <a:r>
              <a:rPr lang="es-MX" dirty="0">
                <a:solidFill>
                  <a:srgbClr val="202124"/>
                </a:solidFill>
                <a:latin typeface="arial" panose="020B0604020202020204" pitchFamily="34" charset="0"/>
              </a:rPr>
              <a:t>En promedio, un </a:t>
            </a:r>
            <a:r>
              <a:rPr lang="es-MX" b="1" dirty="0">
                <a:solidFill>
                  <a:srgbClr val="202124"/>
                </a:solidFill>
                <a:latin typeface="arial" panose="020B0604020202020204" pitchFamily="34" charset="0"/>
              </a:rPr>
              <a:t>colombiano</a:t>
            </a:r>
            <a:r>
              <a:rPr lang="es-MX" dirty="0">
                <a:solidFill>
                  <a:srgbClr val="202124"/>
                </a:solidFill>
                <a:latin typeface="arial" panose="020B0604020202020204" pitchFamily="34" charset="0"/>
              </a:rPr>
              <a:t> emite al año 1,6 toneladas de CO2 - Ministerio de Ambiente y Desarrollo </a:t>
            </a:r>
            <a:r>
              <a:rPr lang="es-MX" dirty="0" smtClean="0">
                <a:solidFill>
                  <a:srgbClr val="202124"/>
                </a:solidFill>
                <a:latin typeface="arial" panose="020B0604020202020204" pitchFamily="34" charset="0"/>
              </a:rPr>
              <a:t>Sostenible </a:t>
            </a:r>
            <a:r>
              <a:rPr lang="es-MX" smtClean="0">
                <a:solidFill>
                  <a:srgbClr val="202124"/>
                </a:solidFill>
                <a:latin typeface="arial" panose="020B0604020202020204" pitchFamily="34" charset="0"/>
              </a:rPr>
              <a:t>(enero 2022).</a:t>
            </a:r>
            <a:endParaRPr lang="en-US" dirty="0">
              <a:latin typeface="Arial" panose="020B0604020202020204" pitchFamily="34" charset="0"/>
              <a:cs typeface="Arial" panose="020B0604020202020204" pitchFamily="34" charset="0"/>
            </a:endParaRPr>
          </a:p>
          <a:p>
            <a:pPr algn="just">
              <a:spcAft>
                <a:spcPts val="100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8897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6327" y="446116"/>
            <a:ext cx="9365673" cy="6262255"/>
          </a:xfrm>
          <a:prstGeom prst="rect">
            <a:avLst/>
          </a:prstGeom>
        </p:spPr>
      </p:pic>
      <p:sp>
        <p:nvSpPr>
          <p:cNvPr id="6" name="Título 5"/>
          <p:cNvSpPr>
            <a:spLocks noGrp="1"/>
          </p:cNvSpPr>
          <p:nvPr>
            <p:ph type="title"/>
          </p:nvPr>
        </p:nvSpPr>
        <p:spPr>
          <a:xfrm>
            <a:off x="175280" y="2327564"/>
            <a:ext cx="2561746" cy="1987168"/>
          </a:xfrm>
        </p:spPr>
        <p:txBody>
          <a:bodyPr>
            <a:noAutofit/>
          </a:bodyPr>
          <a:lstStyle/>
          <a:p>
            <a:pPr algn="ctr"/>
            <a:r>
              <a:rPr lang="es-CO"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Concentración de GEI en la atmósfera terrestre hasta el año 2015</a:t>
            </a:r>
            <a:endPar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4022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10832" y="432262"/>
            <a:ext cx="3854528" cy="2652379"/>
          </a:xfrm>
        </p:spPr>
        <p:txBody>
          <a:bodyPr>
            <a:normAutofit fontScale="90000"/>
          </a:bodyPr>
          <a:lstStyle/>
          <a:p>
            <a:pPr algn="ctr"/>
            <a:r>
              <a:rPr lang="es-CO" sz="3200" b="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Principales actividades productivas que generan los Gases de Efecto Invernadero (GEI)</a:t>
            </a:r>
            <a:endParaRPr lang="en-US" sz="3200"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 name="Marcador de contenido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60913" y="1232384"/>
            <a:ext cx="4513262" cy="4091607"/>
          </a:xfrm>
        </p:spPr>
      </p:pic>
      <p:sp>
        <p:nvSpPr>
          <p:cNvPr id="8" name="Marcador de texto 7"/>
          <p:cNvSpPr>
            <a:spLocks noGrp="1"/>
          </p:cNvSpPr>
          <p:nvPr>
            <p:ph type="body" sz="half" idx="2"/>
          </p:nvPr>
        </p:nvSpPr>
        <p:spPr>
          <a:xfrm>
            <a:off x="610832" y="3915912"/>
            <a:ext cx="3854528" cy="2584449"/>
          </a:xfrm>
        </p:spPr>
        <p:txBody>
          <a:bodyPr>
            <a:normAutofit/>
          </a:bodyPr>
          <a:lstStyle/>
          <a:p>
            <a:pPr algn="just"/>
            <a:r>
              <a:rPr lang="es-CO" sz="1800" b="1" dirty="0" smtClean="0"/>
              <a:t>Nota</a:t>
            </a:r>
            <a:r>
              <a:rPr lang="es-CO" sz="1800" dirty="0" smtClean="0"/>
              <a:t>: AFOLU (Ag</a:t>
            </a:r>
            <a:r>
              <a:rPr lang="en-US" sz="1800" dirty="0" err="1" smtClean="0">
                <a:latin typeface="Arial" panose="020B0604020202020204" pitchFamily="34" charset="0"/>
                <a:ea typeface="Calibri" panose="020F0502020204030204" pitchFamily="34" charset="0"/>
                <a:cs typeface="Arial" panose="020B0604020202020204" pitchFamily="34" charset="0"/>
              </a:rPr>
              <a:t>riculture</a:t>
            </a:r>
            <a:r>
              <a:rPr lang="en-US" sz="1800" dirty="0">
                <a:latin typeface="Arial" panose="020B0604020202020204" pitchFamily="34" charset="0"/>
                <a:ea typeface="Calibri" panose="020F0502020204030204" pitchFamily="34" charset="0"/>
                <a:cs typeface="Arial" panose="020B0604020202020204" pitchFamily="34" charset="0"/>
              </a:rPr>
              <a:t>, </a:t>
            </a:r>
            <a:r>
              <a:rPr lang="en-US" sz="1800" dirty="0" smtClean="0">
                <a:latin typeface="Arial" panose="020B0604020202020204" pitchFamily="34" charset="0"/>
                <a:ea typeface="Calibri" panose="020F0502020204030204" pitchFamily="34" charset="0"/>
                <a:cs typeface="Arial" panose="020B0604020202020204" pitchFamily="34" charset="0"/>
              </a:rPr>
              <a:t>Forestry </a:t>
            </a:r>
            <a:r>
              <a:rPr lang="en-US" sz="1800" dirty="0">
                <a:latin typeface="Arial" panose="020B0604020202020204" pitchFamily="34" charset="0"/>
                <a:ea typeface="Calibri" panose="020F0502020204030204" pitchFamily="34" charset="0"/>
                <a:cs typeface="Arial" panose="020B0604020202020204" pitchFamily="34" charset="0"/>
              </a:rPr>
              <a:t>and </a:t>
            </a:r>
            <a:r>
              <a:rPr lang="en-US" sz="1800" dirty="0" smtClean="0">
                <a:latin typeface="Arial" panose="020B0604020202020204" pitchFamily="34" charset="0"/>
                <a:ea typeface="Calibri" panose="020F0502020204030204" pitchFamily="34" charset="0"/>
                <a:cs typeface="Arial" panose="020B0604020202020204" pitchFamily="34" charset="0"/>
              </a:rPr>
              <a:t>Other Land Uses)</a:t>
            </a:r>
            <a:r>
              <a:rPr lang="en-US" sz="1800" dirty="0" smtClean="0">
                <a:latin typeface="Calibri" panose="020F0502020204030204" pitchFamily="34" charset="0"/>
                <a:ea typeface="Calibri" panose="020F0502020204030204" pitchFamily="34" charset="0"/>
                <a:cs typeface="Times New Roman" panose="02020603050405020304" pitchFamily="18" charset="0"/>
              </a:rPr>
              <a:t> </a:t>
            </a:r>
            <a:r>
              <a:rPr lang="es-CO" sz="1800" dirty="0" smtClean="0"/>
              <a:t>: </a:t>
            </a:r>
            <a:r>
              <a:rPr lang="es-MX" sz="1800" dirty="0">
                <a:solidFill>
                  <a:srgbClr val="202124"/>
                </a:solidFill>
                <a:latin typeface="arial" panose="020B0604020202020204" pitchFamily="34" charset="0"/>
              </a:rPr>
              <a:t>Agricultura, </a:t>
            </a:r>
            <a:r>
              <a:rPr lang="es-MX" sz="1800" dirty="0" smtClean="0">
                <a:solidFill>
                  <a:srgbClr val="202124"/>
                </a:solidFill>
                <a:latin typeface="arial" panose="020B0604020202020204" pitchFamily="34" charset="0"/>
              </a:rPr>
              <a:t>Silvicultura y Otros Usos del Suelo.</a:t>
            </a:r>
            <a:endParaRPr lang="en-US" sz="1800" dirty="0"/>
          </a:p>
        </p:txBody>
      </p:sp>
    </p:spTree>
    <p:extLst>
      <p:ext uri="{BB962C8B-B14F-4D97-AF65-F5344CB8AC3E}">
        <p14:creationId xmlns:p14="http://schemas.microsoft.com/office/powerpoint/2010/main" val="4416214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105989" y="457422"/>
            <a:ext cx="9518115" cy="6123556"/>
          </a:xfrm>
          <a:prstGeom prst="rect">
            <a:avLst/>
          </a:prstGeom>
        </p:spPr>
      </p:pic>
    </p:spTree>
    <p:extLst>
      <p:ext uri="{BB962C8B-B14F-4D97-AF65-F5344CB8AC3E}">
        <p14:creationId xmlns:p14="http://schemas.microsoft.com/office/powerpoint/2010/main" val="1128358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766353" y="208598"/>
            <a:ext cx="9771377" cy="6523095"/>
          </a:xfrm>
          <a:prstGeom prst="rect">
            <a:avLst/>
          </a:prstGeom>
        </p:spPr>
      </p:pic>
    </p:spTree>
    <p:extLst>
      <p:ext uri="{BB962C8B-B14F-4D97-AF65-F5344CB8AC3E}">
        <p14:creationId xmlns:p14="http://schemas.microsoft.com/office/powerpoint/2010/main" val="3888392099"/>
      </p:ext>
    </p:extLst>
  </p:cSld>
  <p:clrMapOvr>
    <a:masterClrMapping/>
  </p:clrMapOvr>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
  <TotalTime>496</TotalTime>
  <Words>3745</Words>
  <Application>Microsoft Office PowerPoint</Application>
  <PresentationFormat>Panorámica</PresentationFormat>
  <Paragraphs>86</Paragraphs>
  <Slides>39</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39</vt:i4>
      </vt:variant>
    </vt:vector>
  </HeadingPairs>
  <TitlesOfParts>
    <vt:vector size="49" baseType="lpstr">
      <vt:lpstr>ＭＳ Ｐゴシック</vt:lpstr>
      <vt:lpstr>Arial</vt:lpstr>
      <vt:lpstr>Arial</vt:lpstr>
      <vt:lpstr>Calibri</vt:lpstr>
      <vt:lpstr>Letter Gothic Std</vt:lpstr>
      <vt:lpstr>LiberationSerif</vt:lpstr>
      <vt:lpstr>Times New Roman</vt:lpstr>
      <vt:lpstr>Trebuchet MS</vt:lpstr>
      <vt:lpstr>Wingdings 3</vt:lpstr>
      <vt:lpstr>Faceta</vt:lpstr>
      <vt:lpstr>Capitaloceno, desastre climático e insuficientes alternativas </vt:lpstr>
      <vt:lpstr>Presentación de PowerPoint</vt:lpstr>
      <vt:lpstr>Presentación de PowerPoint</vt:lpstr>
      <vt:lpstr>Presentación de PowerPoint</vt:lpstr>
      <vt:lpstr>Mayores emisores de gases de efecto invernadero en el mundo (2007)</vt:lpstr>
      <vt:lpstr>Concentración de GEI en la atmósfera terrestre hasta el año 2015</vt:lpstr>
      <vt:lpstr>Principales actividades productivas que generan los Gases de Efecto Invernadero (GEI)</vt:lpstr>
      <vt:lpstr>Presentación de PowerPoint</vt:lpstr>
      <vt:lpstr>Presentación de PowerPoint</vt:lpstr>
      <vt:lpstr>Incremento de la temperatura de La Tierra</vt:lpstr>
      <vt:lpstr>Antropoceno, Holoceno y Androcentrismo</vt:lpstr>
      <vt:lpstr>Perspectivas de la presencia de CO2 en la atmósfera en los próximos años</vt:lpstr>
      <vt:lpstr>Perspectivas de aumento total de temperatura, considerando todas las emisiones de GEI</vt:lpstr>
      <vt:lpstr>Presentación de PowerPoint</vt:lpstr>
      <vt:lpstr>Pérdida de calidad de vida con el aumento de las temperaturas</vt:lpstr>
      <vt:lpstr>Presentación de PowerPoint</vt:lpstr>
      <vt:lpstr>Biodiversidad expuesta con el aumento de temperatura en La Tierra</vt:lpstr>
      <vt:lpstr>Presentación de PowerPoint</vt:lpstr>
      <vt:lpstr>Contribuciones 2010-2019 al calentamiento relativo al período 1850-1900</vt:lpstr>
      <vt:lpstr>Algunos elementos para la reflexión tanto académica como social</vt:lpstr>
      <vt:lpstr>Acción de los sojeros</vt:lpstr>
      <vt:lpstr>Conflictos ambientales en Colombia</vt:lpstr>
      <vt:lpstr>Conflictos ambientales en el mundo</vt:lpstr>
      <vt:lpstr>Conflictos mineros en Suramérica</vt:lpstr>
      <vt:lpstr>Incendios en el Amazonas</vt:lpstr>
      <vt:lpstr>Presentación de PowerPoint</vt:lpstr>
      <vt:lpstr>Presentación de PowerPoint</vt:lpstr>
      <vt:lpstr>Presentación de PowerPoint</vt:lpstr>
      <vt:lpstr>Elementos para el debate</vt:lpstr>
      <vt:lpstr>¿Cómo reaccionar frente a este peligro?</vt:lpstr>
      <vt:lpstr>¿Qué pensó Marx al respecto?</vt:lpstr>
      <vt:lpstr>Presentación de PowerPoint</vt:lpstr>
      <vt:lpstr>Presentación de PowerPoint</vt:lpstr>
      <vt:lpstr>Presentación de PowerPoint</vt:lpstr>
      <vt:lpstr>Walter Benjamin, filósofo marxista, ¿qué plantea al respecto?</vt:lpstr>
      <vt:lpstr> Perspectivas obreras y civilizatorias (Una mirada desde Lowy) </vt:lpstr>
      <vt:lpstr>¿Qué es el ecosocialismo?</vt:lpstr>
      <vt:lpstr>Presentación de PowerPoint</vt:lpstr>
      <vt:lpstr>Ecosocialismo: una salida a la crisis planetaria no solo ambiental sino social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Capitalismo, desastre climático e insuficientes alternativas</dc:title>
  <dc:creator>Usuario de Windows</dc:creator>
  <cp:lastModifiedBy>Usuario de Windows</cp:lastModifiedBy>
  <cp:revision>33</cp:revision>
  <dcterms:created xsi:type="dcterms:W3CDTF">2022-10-09T17:29:05Z</dcterms:created>
  <dcterms:modified xsi:type="dcterms:W3CDTF">2022-10-10T01:45:52Z</dcterms:modified>
</cp:coreProperties>
</file>