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345" r:id="rId3"/>
    <p:sldId id="357" r:id="rId4"/>
    <p:sldId id="359" r:id="rId5"/>
    <p:sldId id="361" r:id="rId6"/>
    <p:sldId id="341" r:id="rId7"/>
    <p:sldId id="362" r:id="rId8"/>
    <p:sldId id="363" r:id="rId9"/>
    <p:sldId id="337" r:id="rId10"/>
    <p:sldId id="259" r:id="rId11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8B1AB9-DB5C-4C21-8376-83FBA20746D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19C46E-B0C1-4D15-A7AB-DA22E8055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396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13903-BF1D-AB30-DFB0-DC12A6BD5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7E32E8-824F-E7AC-05F9-D54CC3263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289107-76AF-BF3E-E472-2B802FB0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6BEB2E-585B-1DB2-EA1D-5926AE2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8EEC74-5E40-87B5-8F59-A1E179B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77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A20D8-D9D5-C080-6F52-58C380D1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FBA69C-639B-6CCF-1F0C-282177B49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6F38C-073D-5F93-5C9C-31A4B148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BB344A-6425-970D-4FD6-9A32E3F5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D2AE3-05C9-9FD0-E6C5-7A1BEBC6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807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4D03BF-B9D5-DDC6-8605-3E01F5670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D16F2E-0307-1A01-E0DC-FE01FAB5C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D4DAB-4629-8737-2B32-D2B00380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6C12F4-6348-D9B7-E261-28A6E844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69895-86F2-2EC6-E771-D9D4E7C0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240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29EBF-823F-95C4-72B7-906C03A3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26FDE-E8B0-F4F6-F2CA-4E7E17B4F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96BAE0-4EFF-1714-898E-FD95BFB0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44B72-B90E-745F-C4C4-31CE24E1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7E94E4-8FEF-4978-C4EA-3B1EBF9B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58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62C92-8796-C684-8703-40CC2C09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D79208-ABC5-5882-0B85-1EC1687B3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EEA7B-2BEF-B063-42E3-0E003F36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1A09E3-797E-45CA-6B78-A3FA717B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D04B08-797C-FB07-682A-4E4F7965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292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BD34E-5AF8-5275-1ED4-1B926ED2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FFD60A-8EC9-BBEE-2A73-675D33990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8B6EAD-B4C5-AA35-FF36-E624B9D44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67C4-AFF3-8D75-1A35-5C160211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DE202D-94B0-4F17-91A2-BEC407F17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60E4B-46C0-4FAC-3BB0-810C1E0A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422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8B38B-A5D8-8575-2D94-95DEF471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BEA91C-15DC-D4C2-DB70-922EEE64D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8B30D8-D44F-1F26-0BC9-7FC8AB8D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030DC8-B696-77A1-BF35-4794871A4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C48BA3-7F83-A7C6-8BAB-A5243ADF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9C8518-6DFA-49F5-23CD-E588148D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F40C2F-3395-B878-2057-A4D0BB1C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AD9F35-D7F8-6A82-C165-59EA91B5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12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4DE9C-198D-65D5-31E2-EE8AAE36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6F91E0-6BAD-F25F-FE07-51107D59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FADDE4-FBA4-C25C-8FD0-4718150F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D9FA2C-A31E-91DE-934D-3C5B6A79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337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EA9FB3-3D5B-4478-871A-8D721AE4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49C2E-62B0-7FE9-CE0B-2954CAE5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0DAA76-8148-BBDC-2D41-FA223D53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31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21C98-ED6B-FA79-E12A-CE498880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7A60C-20C4-7EA6-7296-CF7F2D3D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1561C2-A8FE-95FB-30DC-05018A187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7E9557-35A7-6DAF-F697-D9A6A7CA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DBD66-AB8F-43C4-FA81-58264AB8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DC41F0-5C7A-4E20-D2D4-D76BF6BD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90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52E12-DBE9-8E36-8770-7D47A2C1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7CA96B-92B5-D93A-5EB3-C0A434DF4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1BBF4E-FE75-8D54-6311-083786EDF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D92712-E14E-4005-055C-C710C22F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1E9DF-9CF7-CD15-2383-C6CC8947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434FE1-D1B9-C7C8-429E-09A19B17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200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BEFB43-21D8-A8D9-0617-3CDEC6D5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7470F5-2675-2F99-0ACB-C4B35B7C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4693DD-F9AD-BA66-B407-C121484CD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8A5C9-6244-48BC-8DAB-DB5EA52321C6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79AFA-062E-1041-A0DB-5F1CD998E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57D709-3BEB-AD4F-DBCA-29F4F5F86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7522-3F8D-4A0B-984C-4549859C80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864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9CB5BCC-69A9-0147-BC0E-1D3593A4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1272" r="542" b="16057"/>
          <a:stretch/>
        </p:blipFill>
        <p:spPr>
          <a:xfrm>
            <a:off x="0" y="0"/>
            <a:ext cx="12342352" cy="687087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C406C8B-E034-6A40-B4D6-B9183A4E5FF3}"/>
              </a:ext>
            </a:extLst>
          </p:cNvPr>
          <p:cNvSpPr/>
          <p:nvPr/>
        </p:nvSpPr>
        <p:spPr>
          <a:xfrm>
            <a:off x="0" y="4440398"/>
            <a:ext cx="12342352" cy="22943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711D14-FF17-B64F-91AF-946AE5EC5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12" y="5261451"/>
            <a:ext cx="4583173" cy="76067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B7F783E-954B-034D-AB03-141440647E97}"/>
              </a:ext>
            </a:extLst>
          </p:cNvPr>
          <p:cNvSpPr txBox="1"/>
          <p:nvPr/>
        </p:nvSpPr>
        <p:spPr>
          <a:xfrm>
            <a:off x="290315" y="4988560"/>
            <a:ext cx="5511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ESTRATEGIA DE PARTICIPACIÓN PARA LA REFORMA LABORAL- ESTATUTO DEL TRABAJO</a:t>
            </a:r>
            <a:endParaRPr lang="es-CO" sz="24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71F0C6-1533-2441-9043-D9112EE9F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4711"/>
            <a:ext cx="12192000" cy="1361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84853A2-0470-66DE-74A6-9202EF717C16}"/>
              </a:ext>
            </a:extLst>
          </p:cNvPr>
          <p:cNvSpPr/>
          <p:nvPr/>
        </p:nvSpPr>
        <p:spPr>
          <a:xfrm>
            <a:off x="0" y="-50221"/>
            <a:ext cx="12342352" cy="4490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AutoShape 4" descr="Crecimiento inclusivo para todos, incluyendo a las poblaciones diversas |  BID Invest">
            <a:extLst>
              <a:ext uri="{FF2B5EF4-FFF2-40B4-BE49-F238E27FC236}">
                <a16:creationId xmlns:a16="http://schemas.microsoft.com/office/drawing/2014/main" id="{0BEBF653-4ED2-EF70-C5FB-A93333A60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73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C2993E-357E-EB12-F3F7-C5257712C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50221"/>
            <a:ext cx="8577999" cy="449061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13125B9-C749-DCA4-6B51-F71BA23E2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85061" y="1445559"/>
            <a:ext cx="850076" cy="13616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508BC78-9401-7EB6-43A6-5942B6224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65781" y="1951057"/>
            <a:ext cx="850076" cy="13616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C671DFB-1BAB-5684-2AAD-2B5C8A945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77998" y="-50227"/>
            <a:ext cx="3764354" cy="44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9E18BF-F483-9241-95B4-F05C00D41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87" y="2864078"/>
            <a:ext cx="6807477" cy="11298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BD4D27-D2FD-414D-A987-67D7D61B7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4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665D5A-5D4E-994D-A3C6-296D95A13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01F737-A332-594B-A39D-A1631B342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835959"/>
            <a:ext cx="850076" cy="1361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12B4DF-9E81-A140-9917-B04F03997C41}"/>
              </a:ext>
            </a:extLst>
          </p:cNvPr>
          <p:cNvSpPr txBox="1"/>
          <p:nvPr/>
        </p:nvSpPr>
        <p:spPr>
          <a:xfrm>
            <a:off x="4452730" y="143917"/>
            <a:ext cx="7490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3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FUTURA MEDIUM" panose="020B0602020204020303" pitchFamily="34" charset="-79"/>
            </a:endParaRPr>
          </a:p>
          <a:p>
            <a:pPr marL="514350" indent="-514350" algn="just">
              <a:buAutoNum type="arabicPeriod"/>
            </a:pPr>
            <a:r>
              <a:rPr lang="es-CO" sz="3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FUTURA MEDIUM" panose="020B0602020204020303" pitchFamily="34" charset="-79"/>
              </a:rPr>
              <a:t>INSUMOS RECIBIDOS EN LA SUBCOMISIÓN DE REFORMA LABORAL-ESTATUTO</a:t>
            </a:r>
          </a:p>
          <a:p>
            <a:pPr algn="just"/>
            <a:endParaRPr lang="es-CO" sz="3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B097F9-6281-6E46-88A6-1EB956828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5"/>
            <a:ext cx="4265118" cy="707886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78448CB9-666C-87D9-3178-EDA05BE2C16B}"/>
              </a:ext>
            </a:extLst>
          </p:cNvPr>
          <p:cNvSpPr txBox="1">
            <a:spLocks/>
          </p:cNvSpPr>
          <p:nvPr/>
        </p:nvSpPr>
        <p:spPr>
          <a:xfrm>
            <a:off x="699978" y="1729296"/>
            <a:ext cx="10426574" cy="480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latin typeface="Arial Narrow" panose="020B0606020202030204" pitchFamily="34" charset="0"/>
              </a:rPr>
              <a:t>Insumos recibidos desde el 24 de octubre de 2022:</a:t>
            </a:r>
          </a:p>
          <a:p>
            <a:r>
              <a:rPr lang="es-ES" sz="2400" dirty="0">
                <a:latin typeface="Arial Narrow" panose="020B0606020202030204" pitchFamily="34" charset="0"/>
              </a:rPr>
              <a:t>MISIÓN DE EMPLEO 2020</a:t>
            </a:r>
          </a:p>
          <a:p>
            <a:r>
              <a:rPr lang="es-ES" sz="2400" dirty="0">
                <a:latin typeface="Arial Narrow" panose="020B0606020202030204" pitchFamily="34" charset="0"/>
              </a:rPr>
              <a:t>MISIÓN ALTERNATIVA DE EMPLEO</a:t>
            </a:r>
          </a:p>
          <a:p>
            <a:r>
              <a:rPr lang="es-ES" sz="2400" dirty="0">
                <a:latin typeface="Arial Narrow" panose="020B0606020202030204" pitchFamily="34" charset="0"/>
              </a:rPr>
              <a:t>CORTE SUPREMA DE JUSTICIA</a:t>
            </a:r>
          </a:p>
          <a:p>
            <a:r>
              <a:rPr lang="es-ES" sz="2400" dirty="0">
                <a:latin typeface="Arial Narrow" panose="020B0606020202030204" pitchFamily="34" charset="0"/>
              </a:rPr>
              <a:t>ÓRGANOS DE CONTROL DE OIT</a:t>
            </a:r>
          </a:p>
          <a:p>
            <a:r>
              <a:rPr lang="es-ES" sz="2400" dirty="0">
                <a:latin typeface="Arial Narrow" panose="020B0606020202030204" pitchFamily="34" charset="0"/>
              </a:rPr>
              <a:t>OCDE-ELSAC</a:t>
            </a:r>
          </a:p>
          <a:p>
            <a:r>
              <a:rPr lang="es-ES" sz="2400" dirty="0">
                <a:latin typeface="Arial Narrow" panose="020B0606020202030204" pitchFamily="34" charset="0"/>
              </a:rPr>
              <a:t>REFORMA LABORAL Y REFORMA LEGAL MEXICO</a:t>
            </a:r>
          </a:p>
          <a:p>
            <a:r>
              <a:rPr lang="es-ES" sz="2400" dirty="0">
                <a:latin typeface="Arial Narrow" panose="020B0606020202030204" pitchFamily="34" charset="0"/>
              </a:rPr>
              <a:t>LEY DE TRABAJO EN PLATAFORMAS DIGITALES CHILE</a:t>
            </a:r>
          </a:p>
          <a:p>
            <a:r>
              <a:rPr lang="es-ES" sz="2400" dirty="0">
                <a:latin typeface="Arial Narrow" panose="020B0606020202030204" pitchFamily="34" charset="0"/>
              </a:rPr>
              <a:t>REFORMA LABORAL ESPAÑA</a:t>
            </a:r>
          </a:p>
          <a:p>
            <a:r>
              <a:rPr lang="es-ES" sz="2400" dirty="0">
                <a:latin typeface="Arial Narrow" panose="020B0606020202030204" pitchFamily="34" charset="0"/>
              </a:rPr>
              <a:t>MODELO DE NEGOCIACIÓN POR RAMA EN ARGENTINA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sz="24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sz="2400" dirty="0">
              <a:latin typeface="Arial Narrow" panose="020B0606020202030204" pitchFamily="34" charset="0"/>
            </a:endParaRPr>
          </a:p>
          <a:p>
            <a:endParaRPr lang="es-ES" sz="2400" dirty="0">
              <a:latin typeface="Arial Narrow" panose="020B0606020202030204" pitchFamily="34" charset="0"/>
            </a:endParaRPr>
          </a:p>
          <a:p>
            <a:endParaRPr lang="es-CO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2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995678" y="223520"/>
          <a:ext cx="9519922" cy="62170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51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7503">
                <a:tc>
                  <a:txBody>
                    <a:bodyPr/>
                    <a:lstStyle/>
                    <a:p>
                      <a:r>
                        <a:rPr lang="es-CO" sz="2000" dirty="0"/>
                        <a:t>Temas legislativos propuestos recurrentes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OIT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OCDE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ESPAÑA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CORTE SUPREMA Colombia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Contratos de trabajo</a:t>
                      </a:r>
                      <a:endParaRPr lang="es-CO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Debido proceso en el marco de las relaciones laborales</a:t>
                      </a:r>
                      <a:endParaRPr lang="es-CO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r>
                        <a:rPr lang="es-CO" dirty="0"/>
                        <a:t>Informalidad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r>
                        <a:rPr lang="es-CO" dirty="0"/>
                        <a:t>Tercerización-Subcontratación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r>
                        <a:rPr lang="es-CO" dirty="0"/>
                        <a:t>Garantías</a:t>
                      </a:r>
                      <a:r>
                        <a:rPr lang="es-CO" baseline="0" dirty="0"/>
                        <a:t> sindicales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r>
                        <a:rPr lang="es-CO" dirty="0"/>
                        <a:t>Negociación por 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r>
                        <a:rPr lang="es-CO" dirty="0"/>
                        <a:t>Pactos Colectivos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r>
                        <a:rPr lang="es-CO" dirty="0"/>
                        <a:t>Huelga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r>
                        <a:rPr lang="es-CO" dirty="0"/>
                        <a:t>Estabilidad</a:t>
                      </a:r>
                      <a:r>
                        <a:rPr lang="es-CO" baseline="0" dirty="0"/>
                        <a:t> en el empleo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4188">
                <a:tc>
                  <a:txBody>
                    <a:bodyPr/>
                    <a:lstStyle/>
                    <a:p>
                      <a:r>
                        <a:rPr lang="es-CO" dirty="0"/>
                        <a:t>Tiempo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62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665D5A-5D4E-994D-A3C6-296D95A1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01F737-A332-594B-A39D-A1631B34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8233" y="217775"/>
            <a:ext cx="850076" cy="1361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12B4DF-9E81-A140-9917-B04F03997C41}"/>
              </a:ext>
            </a:extLst>
          </p:cNvPr>
          <p:cNvSpPr txBox="1"/>
          <p:nvPr/>
        </p:nvSpPr>
        <p:spPr>
          <a:xfrm>
            <a:off x="1990023" y="871201"/>
            <a:ext cx="6940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ESTRATEGIA DE PARTICIPACIÓN</a:t>
            </a:r>
            <a:endParaRPr lang="es-CO" sz="48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B097F9-6281-6E46-88A6-1EB95682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0"/>
            <a:ext cx="4265118" cy="7078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1F868E2-C310-0D27-F122-4F3B6109924D}"/>
              </a:ext>
            </a:extLst>
          </p:cNvPr>
          <p:cNvSpPr txBox="1"/>
          <p:nvPr/>
        </p:nvSpPr>
        <p:spPr>
          <a:xfrm>
            <a:off x="786809" y="1580242"/>
            <a:ext cx="106923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eaLnBrk="1" hangingPunct="1">
              <a:buFont typeface="+mj-lt"/>
              <a:buAutoNum type="arabicPeriod"/>
            </a:pPr>
            <a:r>
              <a:rPr lang="es-CO" sz="2800" dirty="0"/>
              <a:t>SUBCOMISIONES DEPARTAMENTALES DE PSL -  CIRCULAR 003 DE 2023.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s-CO" sz="2800" dirty="0"/>
              <a:t>ENCUENTROS TEMÁTICOS Y SECTORIALES 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s-CO" sz="2800" dirty="0"/>
              <a:t>PARTICIPACIÓN DIGITAL – PROPUESTAS CIUDADANAS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endParaRPr lang="es-CO" sz="2800" dirty="0"/>
          </a:p>
          <a:p>
            <a:pPr algn="just" eaLnBrk="1" hangingPunct="1"/>
            <a:r>
              <a:rPr lang="es-CO" sz="2800" dirty="0"/>
              <a:t>Los insumos recolectados con corte a 1 de febrero de 2023 se entregarán a la subcomisión para la reforma laboral.</a:t>
            </a:r>
          </a:p>
          <a:p>
            <a:pPr marL="457200" indent="-457200" algn="just" eaLnBrk="1" hangingPunct="1">
              <a:buAutoNum type="arabicPeriod" startAt="3"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65580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665D5A-5D4E-994D-A3C6-296D95A1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01F737-A332-594B-A39D-A1631B34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835959"/>
            <a:ext cx="850076" cy="1361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12B4DF-9E81-A140-9917-B04F03997C41}"/>
              </a:ext>
            </a:extLst>
          </p:cNvPr>
          <p:cNvSpPr txBox="1"/>
          <p:nvPr/>
        </p:nvSpPr>
        <p:spPr>
          <a:xfrm>
            <a:off x="1862667" y="628471"/>
            <a:ext cx="876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ACTIVIDADES SUBCOMISIONES CPSL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B097F9-6281-6E46-88A6-1EB95682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5"/>
            <a:ext cx="4265118" cy="707886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78448CB9-666C-87D9-3178-EDA05BE2C16B}"/>
              </a:ext>
            </a:extLst>
          </p:cNvPr>
          <p:cNvSpPr txBox="1">
            <a:spLocks/>
          </p:cNvSpPr>
          <p:nvPr/>
        </p:nvSpPr>
        <p:spPr>
          <a:xfrm>
            <a:off x="779491" y="1319811"/>
            <a:ext cx="10426574" cy="4801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800" dirty="0"/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353BA0-6840-9247-A264-5D86CF4A2B63}"/>
              </a:ext>
            </a:extLst>
          </p:cNvPr>
          <p:cNvSpPr txBox="1"/>
          <p:nvPr/>
        </p:nvSpPr>
        <p:spPr>
          <a:xfrm>
            <a:off x="381000" y="1828801"/>
            <a:ext cx="116134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/>
          </a:p>
          <a:p>
            <a:pPr marL="342900" indent="-342900">
              <a:buAutoNum type="arabicPeriod"/>
            </a:pPr>
            <a:r>
              <a:rPr lang="es-CO" sz="2000" dirty="0"/>
              <a:t>Director(a) territorial: Citación a las subcomisiones, a los gremios y organizaciones sindicales con presencia en el departamento, con el objetivo de convocarlos a construir y recolectar propuestas para la reforma laboral.  </a:t>
            </a:r>
            <a:r>
              <a:rPr lang="es-CO" sz="2000" b="1" dirty="0"/>
              <a:t>PLAZOS:  </a:t>
            </a:r>
            <a:r>
              <a:rPr lang="es-CO" sz="2000" b="1" dirty="0">
                <a:solidFill>
                  <a:srgbClr val="FF0000"/>
                </a:solidFill>
              </a:rPr>
              <a:t>16 al 20 de enero de 2023</a:t>
            </a:r>
          </a:p>
          <a:p>
            <a:pPr marL="342900" indent="-342900">
              <a:buFontTx/>
              <a:buAutoNum type="arabicPeriod"/>
            </a:pPr>
            <a:r>
              <a:rPr lang="es-CO" sz="2000" dirty="0"/>
              <a:t> Escoger en la primera sesión a los representantes de cada sector (gremios y organizaciones sindicales para que lideren la construcción de propuestas normativas(temas priorizados).</a:t>
            </a:r>
            <a:r>
              <a:rPr lang="es-CO" sz="2000" b="1" dirty="0"/>
              <a:t>  PLAZOS:  </a:t>
            </a:r>
            <a:r>
              <a:rPr lang="es-CO" sz="2000" b="1" dirty="0">
                <a:solidFill>
                  <a:srgbClr val="FF0000"/>
                </a:solidFill>
              </a:rPr>
              <a:t>16 al 20 de enero de 2023</a:t>
            </a:r>
          </a:p>
          <a:p>
            <a:pPr marL="342900" indent="-342900">
              <a:buFontTx/>
              <a:buAutoNum type="arabicPeriod"/>
            </a:pPr>
            <a:r>
              <a:rPr lang="es-CO" sz="2000" dirty="0"/>
              <a:t>Consolidación de propuestas unificadas por sector del tripartismo, y entrega formal a la subcomisión departamentales.  </a:t>
            </a:r>
            <a:r>
              <a:rPr lang="es-CO" sz="2000" b="1" dirty="0"/>
              <a:t>PLAZOS:  </a:t>
            </a:r>
            <a:r>
              <a:rPr lang="es-CO" sz="2000" b="1" dirty="0">
                <a:solidFill>
                  <a:srgbClr val="FF0000"/>
                </a:solidFill>
              </a:rPr>
              <a:t>23 al 27 de enero de 2023</a:t>
            </a:r>
          </a:p>
          <a:p>
            <a:pPr marL="342900" indent="-342900">
              <a:buFontTx/>
              <a:buAutoNum type="arabicPeriod"/>
            </a:pPr>
            <a:r>
              <a:rPr lang="es-CO" sz="2000" dirty="0"/>
              <a:t>Reunión de la subcomisión para diálogo tripartito sobre propuestas normativas y consolidación de propuesta por parte de la Secretaría Técnica de la Subcomisión Departamental. </a:t>
            </a:r>
            <a:r>
              <a:rPr lang="es-CO" sz="2000" b="1" dirty="0"/>
              <a:t>PLAZOS:  </a:t>
            </a:r>
            <a:r>
              <a:rPr lang="es-CO" sz="2000" b="1" dirty="0">
                <a:solidFill>
                  <a:srgbClr val="FF0000"/>
                </a:solidFill>
              </a:rPr>
              <a:t>30 al 31 de enero de 2023.</a:t>
            </a:r>
          </a:p>
          <a:p>
            <a:pPr marL="342900" indent="-342900">
              <a:buFontTx/>
              <a:buAutoNum type="arabicPeriod"/>
            </a:pPr>
            <a:r>
              <a:rPr lang="es-CO" sz="2000" dirty="0"/>
              <a:t>Remisión de las propuestas normativas a la Subdirección de Promoción de la Organización Social.  </a:t>
            </a:r>
            <a:r>
              <a:rPr lang="es-CO" sz="2000" b="1" dirty="0"/>
              <a:t>PLAZOS  </a:t>
            </a:r>
            <a:r>
              <a:rPr lang="es-CO" sz="2000" b="1" dirty="0">
                <a:solidFill>
                  <a:srgbClr val="FF0000"/>
                </a:solidFill>
              </a:rPr>
              <a:t>1 al 3 de febrero de 2023 o antes.</a:t>
            </a:r>
          </a:p>
          <a:p>
            <a:pPr marL="342900" indent="-342900">
              <a:buFontTx/>
              <a:buAutoNum type="arabicPeriod"/>
            </a:pPr>
            <a:endParaRPr lang="es-CO" b="1" dirty="0"/>
          </a:p>
          <a:p>
            <a:pPr marL="342900" indent="-342900">
              <a:buFontTx/>
              <a:buAutoNum type="arabicPeriod"/>
            </a:pPr>
            <a:endParaRPr lang="es-CO" b="1" dirty="0"/>
          </a:p>
          <a:p>
            <a:pPr marL="342900" indent="-342900"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158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665D5A-5D4E-994D-A3C6-296D95A1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01F737-A332-594B-A39D-A1631B34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835959"/>
            <a:ext cx="850076" cy="1361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12B4DF-9E81-A140-9917-B04F03997C41}"/>
              </a:ext>
            </a:extLst>
          </p:cNvPr>
          <p:cNvSpPr txBox="1"/>
          <p:nvPr/>
        </p:nvSpPr>
        <p:spPr>
          <a:xfrm>
            <a:off x="4265118" y="257712"/>
            <a:ext cx="7603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rgbClr val="20386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</a:t>
            </a:r>
            <a:r>
              <a:rPr lang="es-CO" sz="2800" b="1" dirty="0">
                <a:solidFill>
                  <a:srgbClr val="20386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RIORIDADES DE LA REFORMA LABORAL- ESTATUTO DEL TRABAJO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B097F9-6281-6E46-88A6-1EB95682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5"/>
            <a:ext cx="4265118" cy="707886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78448CB9-666C-87D9-3178-EDA05BE2C16B}"/>
              </a:ext>
            </a:extLst>
          </p:cNvPr>
          <p:cNvSpPr txBox="1">
            <a:spLocks/>
          </p:cNvSpPr>
          <p:nvPr/>
        </p:nvSpPr>
        <p:spPr>
          <a:xfrm>
            <a:off x="779490" y="1413756"/>
            <a:ext cx="10650844" cy="4336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3000" dirty="0">
                <a:latin typeface="Future medium"/>
                <a:cs typeface="Future medium"/>
              </a:rPr>
              <a:t>Trabajo rural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3000" dirty="0">
                <a:latin typeface="Future medium"/>
                <a:cs typeface="Future medium"/>
              </a:rPr>
              <a:t>Trabajo sexual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3000" dirty="0">
                <a:latin typeface="Future medium"/>
                <a:cs typeface="Future medium"/>
              </a:rPr>
              <a:t>Brechas de Género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3000" dirty="0">
                <a:latin typeface="Future medium"/>
                <a:cs typeface="Future medium"/>
              </a:rPr>
              <a:t>Informalidad OPS – Formalización.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3000" dirty="0">
                <a:latin typeface="Future medium"/>
                <a:cs typeface="Future medium"/>
              </a:rPr>
              <a:t>Población con Discapacidad  (Inclusión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3000" dirty="0">
                <a:latin typeface="Future medium"/>
                <a:cs typeface="Future medium"/>
              </a:rPr>
              <a:t>Formas de contratación laboral.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3000" dirty="0">
                <a:latin typeface="Future medium"/>
                <a:cs typeface="Future medium"/>
              </a:rPr>
              <a:t>Protección especial a la mujer, a la maternidad y al trabajador menor de edad (Protección reforzada lucha contra el trabajo infantil)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3000" dirty="0">
                <a:latin typeface="Future medium"/>
                <a:cs typeface="Future medium"/>
              </a:rPr>
              <a:t>Jornadas de trabajo (Diurna – Nocturna)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3000" dirty="0">
                <a:latin typeface="Future medium"/>
                <a:cs typeface="Future medium"/>
              </a:rPr>
              <a:t>Trabajo en plataformas digitales. 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3000" dirty="0">
                <a:latin typeface="Future medium"/>
                <a:cs typeface="Future medium"/>
              </a:rPr>
              <a:t>Negociación colectiva (multinivel – sectorial) </a:t>
            </a:r>
          </a:p>
          <a:p>
            <a:endParaRPr lang="es-ES" sz="38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136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665D5A-5D4E-994D-A3C6-296D95A1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01F737-A332-594B-A39D-A1631B34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835959"/>
            <a:ext cx="850076" cy="1361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12B4DF-9E81-A140-9917-B04F03997C41}"/>
              </a:ext>
            </a:extLst>
          </p:cNvPr>
          <p:cNvSpPr txBox="1"/>
          <p:nvPr/>
        </p:nvSpPr>
        <p:spPr>
          <a:xfrm>
            <a:off x="5137868" y="-72311"/>
            <a:ext cx="630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8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ENCUENTROS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B097F9-6281-6E46-88A6-1EB95682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5"/>
            <a:ext cx="4265118" cy="707886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C1B3392D-D029-D6E8-89FF-A001F9B4E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54559"/>
              </p:ext>
            </p:extLst>
          </p:nvPr>
        </p:nvGraphicFramePr>
        <p:xfrm>
          <a:off x="779490" y="1350133"/>
          <a:ext cx="10164725" cy="4993692"/>
        </p:xfrm>
        <a:graphic>
          <a:graphicData uri="http://schemas.openxmlformats.org/drawingml/2006/table">
            <a:tbl>
              <a:tblPr/>
              <a:tblGrid>
                <a:gridCol w="4948073">
                  <a:extLst>
                    <a:ext uri="{9D8B030D-6E8A-4147-A177-3AD203B41FA5}">
                      <a16:colId xmlns:a16="http://schemas.microsoft.com/office/drawing/2014/main" val="400798358"/>
                    </a:ext>
                  </a:extLst>
                </a:gridCol>
                <a:gridCol w="1909120">
                  <a:extLst>
                    <a:ext uri="{9D8B030D-6E8A-4147-A177-3AD203B41FA5}">
                      <a16:colId xmlns:a16="http://schemas.microsoft.com/office/drawing/2014/main" val="2421395497"/>
                    </a:ext>
                  </a:extLst>
                </a:gridCol>
                <a:gridCol w="3307532">
                  <a:extLst>
                    <a:ext uri="{9D8B030D-6E8A-4147-A177-3AD203B41FA5}">
                      <a16:colId xmlns:a16="http://schemas.microsoft.com/office/drawing/2014/main" val="2768842801"/>
                    </a:ext>
                  </a:extLst>
                </a:gridCol>
              </a:tblGrid>
              <a:tr h="224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FOROS / ENCUENTROS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POSIBLE FECHA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39706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reuniones de las subcomisiones departamentales (ampliadas). Mintrabajo.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enero - 3 de febrero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916420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Mesa de trabajo rural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de enero (2 p.m.)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650826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Mesa de derechos humanos y organizaciones de víctimas.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de enero (2 p.m.)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060369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Mesa de trabajo y economía nocturna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de enero (2 p.m.)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237865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Mesa de plataformas digitales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de enero (2 p.m.)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241051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Encuentro Economía solidaria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de enero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591704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Encuentro con informales y jóvenes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de enero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820799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Encuentro Sector Rural y campesinos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Nariño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de enero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64999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Encuentro con trabajadores informales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de enero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947710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Mesa de Mujeres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de enero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942306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Mesa de sector público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de enero (2 p.m.)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819947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Encuentro sobre plataformas digitales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de enero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425606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Mesa de artistas y trabajadores de la cultura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de enero (2 p.m.)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573840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Encuentro trabajo sexual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de enero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776559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Discapacidad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de febrero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729600"/>
                  </a:ext>
                </a:extLst>
              </a:tr>
              <a:tr h="224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Encuentro Sector Rural y campesinos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de febrero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097789"/>
                  </a:ext>
                </a:extLst>
              </a:tr>
              <a:tr h="2318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Encuentro Pescadores y sindicatos portuarios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Buenaventura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de febrero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588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35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665D5A-5D4E-994D-A3C6-296D95A1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01F737-A332-594B-A39D-A1631B34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835959"/>
            <a:ext cx="850076" cy="1361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12B4DF-9E81-A140-9917-B04F03997C41}"/>
              </a:ext>
            </a:extLst>
          </p:cNvPr>
          <p:cNvSpPr txBox="1"/>
          <p:nvPr/>
        </p:nvSpPr>
        <p:spPr>
          <a:xfrm>
            <a:off x="4603896" y="343188"/>
            <a:ext cx="780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PREGUNTAS ORIENTADORAS</a:t>
            </a:r>
            <a:endParaRPr lang="es-CO" sz="32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B097F9-6281-6E46-88A6-1EB95682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5"/>
            <a:ext cx="4265118" cy="7078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9263F12-533B-AEC3-985F-B50456C5B4B5}"/>
              </a:ext>
            </a:extLst>
          </p:cNvPr>
          <p:cNvSpPr txBox="1"/>
          <p:nvPr/>
        </p:nvSpPr>
        <p:spPr>
          <a:xfrm>
            <a:off x="861236" y="1375281"/>
            <a:ext cx="102285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CO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¿Qué vacíos legislativos (temas fundamentales no considerados en la normatividad para su sector) considera que existen en el Código Sustantivo del Trabajo u otra ley laboral?</a:t>
            </a:r>
          </a:p>
          <a:p>
            <a:pPr algn="l" fontAlgn="base"/>
            <a:endParaRPr lang="es-CO" sz="2400" b="0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es-CO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¿Qué normas actuales de la legislación laboral considera que deben ser modificadas o eliminadas por perjudicar derechos laborales?</a:t>
            </a:r>
          </a:p>
          <a:p>
            <a:pPr algn="l" fontAlgn="base"/>
            <a:endParaRPr lang="es-CO" sz="2400" b="0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es-CO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¿Cómo deberían estar regulados los temas que atañen a su sector, qué propuestas concretas tendría para tal legislación?</a:t>
            </a:r>
          </a:p>
          <a:p>
            <a:pPr algn="l" fontAlgn="base"/>
            <a:endParaRPr lang="es-CO" sz="2400" b="0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r>
              <a:rPr lang="es-CO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¿Tendrían alguna propuesta de redacción del articulado para aportar a la discusión?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59167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665D5A-5D4E-994D-A3C6-296D95A1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01F737-A332-594B-A39D-A1631B34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835959"/>
            <a:ext cx="850076" cy="1361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12B4DF-9E81-A140-9917-B04F03997C41}"/>
              </a:ext>
            </a:extLst>
          </p:cNvPr>
          <p:cNvSpPr txBox="1"/>
          <p:nvPr/>
        </p:nvSpPr>
        <p:spPr>
          <a:xfrm>
            <a:off x="4903952" y="349985"/>
            <a:ext cx="630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8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CRONOGRAMA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B097F9-6281-6E46-88A6-1EB95682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5"/>
            <a:ext cx="4265118" cy="707886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78448CB9-666C-87D9-3178-EDA05BE2C16B}"/>
              </a:ext>
            </a:extLst>
          </p:cNvPr>
          <p:cNvSpPr txBox="1">
            <a:spLocks/>
          </p:cNvSpPr>
          <p:nvPr/>
        </p:nvSpPr>
        <p:spPr>
          <a:xfrm>
            <a:off x="466531" y="1319811"/>
            <a:ext cx="10515600" cy="4801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3200" dirty="0"/>
          </a:p>
          <a:p>
            <a:pPr algn="just"/>
            <a:r>
              <a:rPr lang="es-ES" sz="3200" dirty="0"/>
              <a:t>33 reuniones de las subcomisiones departamentales (ampliadas). Mintrabajo. 15 enero al 3 febrero.</a:t>
            </a:r>
          </a:p>
          <a:p>
            <a:pPr algn="just"/>
            <a:r>
              <a:rPr lang="es-ES" sz="3200" dirty="0"/>
              <a:t>Encuentros temáticos: 20 Enero 2023 – 3 de Febrero 2023. </a:t>
            </a:r>
          </a:p>
          <a:p>
            <a:pPr algn="just"/>
            <a:r>
              <a:rPr lang="es-ES" sz="3200" dirty="0"/>
              <a:t>Concertación Comisión Permanente: 9, 16, 23 de febrero y 2 de marzo de 2023. </a:t>
            </a:r>
            <a:endParaRPr lang="es-ES" sz="38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6147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8348</TotalTime>
  <Words>772</Words>
  <Application>Microsoft Office PowerPoint</Application>
  <PresentationFormat>Panorámica</PresentationFormat>
  <Paragraphs>159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Fabian Riomana Trigueros</dc:creator>
  <cp:lastModifiedBy>Pavel Yasser Santodomingo Aguilar</cp:lastModifiedBy>
  <cp:revision>67</cp:revision>
  <cp:lastPrinted>2023-01-13T22:44:23Z</cp:lastPrinted>
  <dcterms:created xsi:type="dcterms:W3CDTF">2022-08-18T19:59:01Z</dcterms:created>
  <dcterms:modified xsi:type="dcterms:W3CDTF">2023-01-17T00:38:48Z</dcterms:modified>
</cp:coreProperties>
</file>