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97" r:id="rId3"/>
    <p:sldId id="352" r:id="rId4"/>
    <p:sldId id="282" r:id="rId5"/>
    <p:sldId id="353" r:id="rId6"/>
    <p:sldId id="369" r:id="rId7"/>
    <p:sldId id="333" r:id="rId8"/>
    <p:sldId id="354" r:id="rId9"/>
    <p:sldId id="334" r:id="rId10"/>
    <p:sldId id="355" r:id="rId11"/>
    <p:sldId id="330" r:id="rId12"/>
    <p:sldId id="335" r:id="rId13"/>
    <p:sldId id="356" r:id="rId14"/>
    <p:sldId id="357" r:id="rId15"/>
    <p:sldId id="336" r:id="rId16"/>
    <p:sldId id="338" r:id="rId17"/>
    <p:sldId id="358" r:id="rId18"/>
    <p:sldId id="337" r:id="rId19"/>
    <p:sldId id="339" r:id="rId20"/>
    <p:sldId id="359" r:id="rId21"/>
    <p:sldId id="360" r:id="rId22"/>
    <p:sldId id="342" r:id="rId23"/>
    <p:sldId id="361" r:id="rId24"/>
    <p:sldId id="362" r:id="rId25"/>
    <p:sldId id="341" r:id="rId26"/>
    <p:sldId id="363" r:id="rId27"/>
    <p:sldId id="343" r:id="rId28"/>
    <p:sldId id="364" r:id="rId29"/>
    <p:sldId id="344" r:id="rId30"/>
    <p:sldId id="365" r:id="rId31"/>
    <p:sldId id="345" r:id="rId32"/>
    <p:sldId id="346" r:id="rId33"/>
    <p:sldId id="366" r:id="rId34"/>
    <p:sldId id="350" r:id="rId35"/>
    <p:sldId id="367" r:id="rId36"/>
    <p:sldId id="347" r:id="rId37"/>
    <p:sldId id="368" r:id="rId38"/>
    <p:sldId id="349" r:id="rId39"/>
    <p:sldId id="340" r:id="rId40"/>
    <p:sldId id="351" r:id="rId41"/>
    <p:sldId id="292" r:id="rId42"/>
    <p:sldId id="280" r:id="rId43"/>
    <p:sldId id="291" r:id="rId44"/>
    <p:sldId id="284" r:id="rId45"/>
    <p:sldId id="286" r:id="rId46"/>
    <p:sldId id="288" r:id="rId47"/>
    <p:sldId id="293" r:id="rId48"/>
    <p:sldId id="294" r:id="rId49"/>
    <p:sldId id="314" r:id="rId50"/>
    <p:sldId id="266" r:id="rId51"/>
    <p:sldId id="295" r:id="rId52"/>
    <p:sldId id="296" r:id="rId53"/>
    <p:sldId id="313" r:id="rId54"/>
    <p:sldId id="328" r:id="rId55"/>
    <p:sldId id="260" r:id="rId56"/>
    <p:sldId id="320" r:id="rId57"/>
    <p:sldId id="329" r:id="rId58"/>
    <p:sldId id="319" r:id="rId59"/>
    <p:sldId id="298" r:id="rId60"/>
    <p:sldId id="312" r:id="rId61"/>
    <p:sldId id="327" r:id="rId62"/>
    <p:sldId id="281" r:id="rId63"/>
    <p:sldId id="269" r:id="rId64"/>
    <p:sldId id="289" r:id="rId65"/>
    <p:sldId id="279" r:id="rId6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4" autoAdjust="0"/>
    <p:restoredTop sz="94660"/>
  </p:normalViewPr>
  <p:slideViewPr>
    <p:cSldViewPr snapToGrid="0">
      <p:cViewPr varScale="1">
        <p:scale>
          <a:sx n="46" d="100"/>
          <a:sy n="46" d="100"/>
        </p:scale>
        <p:origin x="68" y="460"/>
      </p:cViewPr>
      <p:guideLst>
        <p:guide orient="horz" pos="2160"/>
        <p:guide pos="3840"/>
      </p:guideLst>
    </p:cSldViewPr>
  </p:slideViewPr>
  <p:notesTextViewPr>
    <p:cViewPr>
      <p:scale>
        <a:sx n="1" d="1"/>
        <a:sy n="1" d="1"/>
      </p:scale>
      <p:origin x="0" y="0"/>
    </p:cViewPr>
  </p:notesTextViewPr>
  <p:sorterViewPr>
    <p:cViewPr>
      <p:scale>
        <a:sx n="100" d="100"/>
        <a:sy n="100" d="100"/>
      </p:scale>
      <p:origin x="0" y="-107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438214-B380-4CC9-A995-6E55BA14E8B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C96F3D11-276B-4292-A0D9-08FB6F8ECA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5CF8806F-44FF-4547-8341-DDD1660D7ABA}"/>
              </a:ext>
            </a:extLst>
          </p:cNvPr>
          <p:cNvSpPr>
            <a:spLocks noGrp="1"/>
          </p:cNvSpPr>
          <p:nvPr>
            <p:ph type="dt" sz="half" idx="10"/>
          </p:nvPr>
        </p:nvSpPr>
        <p:spPr/>
        <p:txBody>
          <a:bodyPr/>
          <a:lstStyle/>
          <a:p>
            <a:fld id="{AAB94CDC-92E5-4103-ACA6-5380E719774D}" type="datetimeFigureOut">
              <a:rPr lang="es-CO" smtClean="0"/>
              <a:t>14/05/2023</a:t>
            </a:fld>
            <a:endParaRPr lang="es-CO"/>
          </a:p>
        </p:txBody>
      </p:sp>
      <p:sp>
        <p:nvSpPr>
          <p:cNvPr id="5" name="Marcador de pie de página 4">
            <a:extLst>
              <a:ext uri="{FF2B5EF4-FFF2-40B4-BE49-F238E27FC236}">
                <a16:creationId xmlns:a16="http://schemas.microsoft.com/office/drawing/2014/main" id="{A317F62A-2D3A-4DCB-A01C-91EF5B88E48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23F243B-B648-4F21-BB55-0A1ECEFEEBFF}"/>
              </a:ext>
            </a:extLst>
          </p:cNvPr>
          <p:cNvSpPr>
            <a:spLocks noGrp="1"/>
          </p:cNvSpPr>
          <p:nvPr>
            <p:ph type="sldNum" sz="quarter" idx="12"/>
          </p:nvPr>
        </p:nvSpPr>
        <p:spPr/>
        <p:txBody>
          <a:bodyPr/>
          <a:lstStyle/>
          <a:p>
            <a:fld id="{9697236D-AD0A-423E-AA48-EFFC9D3AE8C5}" type="slidenum">
              <a:rPr lang="es-CO" smtClean="0"/>
              <a:t>‹Nº›</a:t>
            </a:fld>
            <a:endParaRPr lang="es-CO"/>
          </a:p>
        </p:txBody>
      </p:sp>
    </p:spTree>
    <p:extLst>
      <p:ext uri="{BB962C8B-B14F-4D97-AF65-F5344CB8AC3E}">
        <p14:creationId xmlns:p14="http://schemas.microsoft.com/office/powerpoint/2010/main" val="1621209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35655C-B5B5-45BE-833A-59CAF155508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91F22A9E-BAB0-42EA-9BA5-4E0806024AB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296B94C9-48E9-406C-88C3-981D854899E9}"/>
              </a:ext>
            </a:extLst>
          </p:cNvPr>
          <p:cNvSpPr>
            <a:spLocks noGrp="1"/>
          </p:cNvSpPr>
          <p:nvPr>
            <p:ph type="dt" sz="half" idx="10"/>
          </p:nvPr>
        </p:nvSpPr>
        <p:spPr/>
        <p:txBody>
          <a:bodyPr/>
          <a:lstStyle/>
          <a:p>
            <a:fld id="{AAB94CDC-92E5-4103-ACA6-5380E719774D}" type="datetimeFigureOut">
              <a:rPr lang="es-CO" smtClean="0"/>
              <a:t>14/05/2023</a:t>
            </a:fld>
            <a:endParaRPr lang="es-CO"/>
          </a:p>
        </p:txBody>
      </p:sp>
      <p:sp>
        <p:nvSpPr>
          <p:cNvPr id="5" name="Marcador de pie de página 4">
            <a:extLst>
              <a:ext uri="{FF2B5EF4-FFF2-40B4-BE49-F238E27FC236}">
                <a16:creationId xmlns:a16="http://schemas.microsoft.com/office/drawing/2014/main" id="{94CCB027-9E13-4E64-B13A-B2EA0CAD8FD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A71DF4D-2C0E-4CFB-BC18-D221A9A9EE7A}"/>
              </a:ext>
            </a:extLst>
          </p:cNvPr>
          <p:cNvSpPr>
            <a:spLocks noGrp="1"/>
          </p:cNvSpPr>
          <p:nvPr>
            <p:ph type="sldNum" sz="quarter" idx="12"/>
          </p:nvPr>
        </p:nvSpPr>
        <p:spPr/>
        <p:txBody>
          <a:bodyPr/>
          <a:lstStyle/>
          <a:p>
            <a:fld id="{9697236D-AD0A-423E-AA48-EFFC9D3AE8C5}" type="slidenum">
              <a:rPr lang="es-CO" smtClean="0"/>
              <a:t>‹Nº›</a:t>
            </a:fld>
            <a:endParaRPr lang="es-CO"/>
          </a:p>
        </p:txBody>
      </p:sp>
    </p:spTree>
    <p:extLst>
      <p:ext uri="{BB962C8B-B14F-4D97-AF65-F5344CB8AC3E}">
        <p14:creationId xmlns:p14="http://schemas.microsoft.com/office/powerpoint/2010/main" val="1981809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564DCE0-0E69-49BF-B362-2E7A9A87F08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52F61CF-7895-4AB2-A263-F6BEDA85342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C79C37D7-E277-4769-9CEF-09B1511A2B09}"/>
              </a:ext>
            </a:extLst>
          </p:cNvPr>
          <p:cNvSpPr>
            <a:spLocks noGrp="1"/>
          </p:cNvSpPr>
          <p:nvPr>
            <p:ph type="dt" sz="half" idx="10"/>
          </p:nvPr>
        </p:nvSpPr>
        <p:spPr/>
        <p:txBody>
          <a:bodyPr/>
          <a:lstStyle/>
          <a:p>
            <a:fld id="{AAB94CDC-92E5-4103-ACA6-5380E719774D}" type="datetimeFigureOut">
              <a:rPr lang="es-CO" smtClean="0"/>
              <a:t>14/05/2023</a:t>
            </a:fld>
            <a:endParaRPr lang="es-CO"/>
          </a:p>
        </p:txBody>
      </p:sp>
      <p:sp>
        <p:nvSpPr>
          <p:cNvPr id="5" name="Marcador de pie de página 4">
            <a:extLst>
              <a:ext uri="{FF2B5EF4-FFF2-40B4-BE49-F238E27FC236}">
                <a16:creationId xmlns:a16="http://schemas.microsoft.com/office/drawing/2014/main" id="{478CD62E-A3B8-43C5-A043-C19082E589A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83A9AE2-E45A-4A76-8116-951F15355C21}"/>
              </a:ext>
            </a:extLst>
          </p:cNvPr>
          <p:cNvSpPr>
            <a:spLocks noGrp="1"/>
          </p:cNvSpPr>
          <p:nvPr>
            <p:ph type="sldNum" sz="quarter" idx="12"/>
          </p:nvPr>
        </p:nvSpPr>
        <p:spPr/>
        <p:txBody>
          <a:bodyPr/>
          <a:lstStyle/>
          <a:p>
            <a:fld id="{9697236D-AD0A-423E-AA48-EFFC9D3AE8C5}" type="slidenum">
              <a:rPr lang="es-CO" smtClean="0"/>
              <a:t>‹Nº›</a:t>
            </a:fld>
            <a:endParaRPr lang="es-CO"/>
          </a:p>
        </p:txBody>
      </p:sp>
    </p:spTree>
    <p:extLst>
      <p:ext uri="{BB962C8B-B14F-4D97-AF65-F5344CB8AC3E}">
        <p14:creationId xmlns:p14="http://schemas.microsoft.com/office/powerpoint/2010/main" val="3556681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E159BE-8955-4655-A3B8-40D7A0B09AA7}"/>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AC5BEC10-88F5-4327-BC31-D8BBF639ED5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811ECD0-76EA-430D-B937-5FAD57C7DBCF}"/>
              </a:ext>
            </a:extLst>
          </p:cNvPr>
          <p:cNvSpPr>
            <a:spLocks noGrp="1"/>
          </p:cNvSpPr>
          <p:nvPr>
            <p:ph type="dt" sz="half" idx="10"/>
          </p:nvPr>
        </p:nvSpPr>
        <p:spPr/>
        <p:txBody>
          <a:bodyPr/>
          <a:lstStyle/>
          <a:p>
            <a:fld id="{AAB94CDC-92E5-4103-ACA6-5380E719774D}" type="datetimeFigureOut">
              <a:rPr lang="es-CO" smtClean="0"/>
              <a:t>14/05/2023</a:t>
            </a:fld>
            <a:endParaRPr lang="es-CO"/>
          </a:p>
        </p:txBody>
      </p:sp>
      <p:sp>
        <p:nvSpPr>
          <p:cNvPr id="5" name="Marcador de pie de página 4">
            <a:extLst>
              <a:ext uri="{FF2B5EF4-FFF2-40B4-BE49-F238E27FC236}">
                <a16:creationId xmlns:a16="http://schemas.microsoft.com/office/drawing/2014/main" id="{897908DF-E134-47A5-A5E0-4044B6B8EB1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D2F34A0-B18C-4831-B445-BD34DE7669CB}"/>
              </a:ext>
            </a:extLst>
          </p:cNvPr>
          <p:cNvSpPr>
            <a:spLocks noGrp="1"/>
          </p:cNvSpPr>
          <p:nvPr>
            <p:ph type="sldNum" sz="quarter" idx="12"/>
          </p:nvPr>
        </p:nvSpPr>
        <p:spPr/>
        <p:txBody>
          <a:bodyPr/>
          <a:lstStyle/>
          <a:p>
            <a:fld id="{9697236D-AD0A-423E-AA48-EFFC9D3AE8C5}" type="slidenum">
              <a:rPr lang="es-CO" smtClean="0"/>
              <a:t>‹Nº›</a:t>
            </a:fld>
            <a:endParaRPr lang="es-CO"/>
          </a:p>
        </p:txBody>
      </p:sp>
    </p:spTree>
    <p:extLst>
      <p:ext uri="{BB962C8B-B14F-4D97-AF65-F5344CB8AC3E}">
        <p14:creationId xmlns:p14="http://schemas.microsoft.com/office/powerpoint/2010/main" val="1350425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73033F-7BCE-4D5E-8E9F-CBBFDEC4236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4BB457A-7AEC-4E72-9DBA-59E99788EF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9F03C0A-9095-48EE-8E82-A456CE346D38}"/>
              </a:ext>
            </a:extLst>
          </p:cNvPr>
          <p:cNvSpPr>
            <a:spLocks noGrp="1"/>
          </p:cNvSpPr>
          <p:nvPr>
            <p:ph type="dt" sz="half" idx="10"/>
          </p:nvPr>
        </p:nvSpPr>
        <p:spPr/>
        <p:txBody>
          <a:bodyPr/>
          <a:lstStyle/>
          <a:p>
            <a:fld id="{AAB94CDC-92E5-4103-ACA6-5380E719774D}" type="datetimeFigureOut">
              <a:rPr lang="es-CO" smtClean="0"/>
              <a:t>14/05/2023</a:t>
            </a:fld>
            <a:endParaRPr lang="es-CO"/>
          </a:p>
        </p:txBody>
      </p:sp>
      <p:sp>
        <p:nvSpPr>
          <p:cNvPr id="5" name="Marcador de pie de página 4">
            <a:extLst>
              <a:ext uri="{FF2B5EF4-FFF2-40B4-BE49-F238E27FC236}">
                <a16:creationId xmlns:a16="http://schemas.microsoft.com/office/drawing/2014/main" id="{FD86E921-46B2-4F6B-9091-3556A00D0EB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CB02CCB-4CE8-4A82-8F1E-766F806400D4}"/>
              </a:ext>
            </a:extLst>
          </p:cNvPr>
          <p:cNvSpPr>
            <a:spLocks noGrp="1"/>
          </p:cNvSpPr>
          <p:nvPr>
            <p:ph type="sldNum" sz="quarter" idx="12"/>
          </p:nvPr>
        </p:nvSpPr>
        <p:spPr/>
        <p:txBody>
          <a:bodyPr/>
          <a:lstStyle/>
          <a:p>
            <a:fld id="{9697236D-AD0A-423E-AA48-EFFC9D3AE8C5}" type="slidenum">
              <a:rPr lang="es-CO" smtClean="0"/>
              <a:t>‹Nº›</a:t>
            </a:fld>
            <a:endParaRPr lang="es-CO"/>
          </a:p>
        </p:txBody>
      </p:sp>
    </p:spTree>
    <p:extLst>
      <p:ext uri="{BB962C8B-B14F-4D97-AF65-F5344CB8AC3E}">
        <p14:creationId xmlns:p14="http://schemas.microsoft.com/office/powerpoint/2010/main" val="876702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8637BD-3C3D-47A1-9B93-5509C3CE617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B078E57-EE56-4857-80A1-F95F57D09E7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55C3A61B-69EA-4B1F-BA21-2DE1B353CB9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52CC4969-C9EE-4D03-896F-37B7F49CD269}"/>
              </a:ext>
            </a:extLst>
          </p:cNvPr>
          <p:cNvSpPr>
            <a:spLocks noGrp="1"/>
          </p:cNvSpPr>
          <p:nvPr>
            <p:ph type="dt" sz="half" idx="10"/>
          </p:nvPr>
        </p:nvSpPr>
        <p:spPr/>
        <p:txBody>
          <a:bodyPr/>
          <a:lstStyle/>
          <a:p>
            <a:fld id="{AAB94CDC-92E5-4103-ACA6-5380E719774D}" type="datetimeFigureOut">
              <a:rPr lang="es-CO" smtClean="0"/>
              <a:t>14/05/2023</a:t>
            </a:fld>
            <a:endParaRPr lang="es-CO"/>
          </a:p>
        </p:txBody>
      </p:sp>
      <p:sp>
        <p:nvSpPr>
          <p:cNvPr id="6" name="Marcador de pie de página 5">
            <a:extLst>
              <a:ext uri="{FF2B5EF4-FFF2-40B4-BE49-F238E27FC236}">
                <a16:creationId xmlns:a16="http://schemas.microsoft.com/office/drawing/2014/main" id="{41D8C16F-E2E9-4352-8F4A-656F5F11D2AD}"/>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A9075A3-A05D-44C9-BF85-75ABAD7824E2}"/>
              </a:ext>
            </a:extLst>
          </p:cNvPr>
          <p:cNvSpPr>
            <a:spLocks noGrp="1"/>
          </p:cNvSpPr>
          <p:nvPr>
            <p:ph type="sldNum" sz="quarter" idx="12"/>
          </p:nvPr>
        </p:nvSpPr>
        <p:spPr/>
        <p:txBody>
          <a:bodyPr/>
          <a:lstStyle/>
          <a:p>
            <a:fld id="{9697236D-AD0A-423E-AA48-EFFC9D3AE8C5}" type="slidenum">
              <a:rPr lang="es-CO" smtClean="0"/>
              <a:t>‹Nº›</a:t>
            </a:fld>
            <a:endParaRPr lang="es-CO"/>
          </a:p>
        </p:txBody>
      </p:sp>
    </p:spTree>
    <p:extLst>
      <p:ext uri="{BB962C8B-B14F-4D97-AF65-F5344CB8AC3E}">
        <p14:creationId xmlns:p14="http://schemas.microsoft.com/office/powerpoint/2010/main" val="4201400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3D3555-387D-4522-844E-091CE8D7FDD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5AB5DAB-1552-4DA5-9160-25828EA36C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2B8CE66-AF24-4D93-9456-21B4403771F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8AE0348D-0AE4-4359-BD6E-D322243C39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67AEAB6-386D-4CF8-A55C-A59CCEAA1E7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AFDA8D63-6EB8-4A0B-BFAD-A1904D5AB960}"/>
              </a:ext>
            </a:extLst>
          </p:cNvPr>
          <p:cNvSpPr>
            <a:spLocks noGrp="1"/>
          </p:cNvSpPr>
          <p:nvPr>
            <p:ph type="dt" sz="half" idx="10"/>
          </p:nvPr>
        </p:nvSpPr>
        <p:spPr/>
        <p:txBody>
          <a:bodyPr/>
          <a:lstStyle/>
          <a:p>
            <a:fld id="{AAB94CDC-92E5-4103-ACA6-5380E719774D}" type="datetimeFigureOut">
              <a:rPr lang="es-CO" smtClean="0"/>
              <a:t>14/05/2023</a:t>
            </a:fld>
            <a:endParaRPr lang="es-CO"/>
          </a:p>
        </p:txBody>
      </p:sp>
      <p:sp>
        <p:nvSpPr>
          <p:cNvPr id="8" name="Marcador de pie de página 7">
            <a:extLst>
              <a:ext uri="{FF2B5EF4-FFF2-40B4-BE49-F238E27FC236}">
                <a16:creationId xmlns:a16="http://schemas.microsoft.com/office/drawing/2014/main" id="{E0F8B805-EFAB-4CBC-ACB1-9BB9A2A601F4}"/>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DDC435E9-1C38-4203-83B7-D5CBEA33BF78}"/>
              </a:ext>
            </a:extLst>
          </p:cNvPr>
          <p:cNvSpPr>
            <a:spLocks noGrp="1"/>
          </p:cNvSpPr>
          <p:nvPr>
            <p:ph type="sldNum" sz="quarter" idx="12"/>
          </p:nvPr>
        </p:nvSpPr>
        <p:spPr/>
        <p:txBody>
          <a:bodyPr/>
          <a:lstStyle/>
          <a:p>
            <a:fld id="{9697236D-AD0A-423E-AA48-EFFC9D3AE8C5}" type="slidenum">
              <a:rPr lang="es-CO" smtClean="0"/>
              <a:t>‹Nº›</a:t>
            </a:fld>
            <a:endParaRPr lang="es-CO"/>
          </a:p>
        </p:txBody>
      </p:sp>
    </p:spTree>
    <p:extLst>
      <p:ext uri="{BB962C8B-B14F-4D97-AF65-F5344CB8AC3E}">
        <p14:creationId xmlns:p14="http://schemas.microsoft.com/office/powerpoint/2010/main" val="4040057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3BD94F-8B85-4635-AA64-5C22C8967958}"/>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C4CF86B8-2E53-4DED-BB50-84F8E11CDB38}"/>
              </a:ext>
            </a:extLst>
          </p:cNvPr>
          <p:cNvSpPr>
            <a:spLocks noGrp="1"/>
          </p:cNvSpPr>
          <p:nvPr>
            <p:ph type="dt" sz="half" idx="10"/>
          </p:nvPr>
        </p:nvSpPr>
        <p:spPr/>
        <p:txBody>
          <a:bodyPr/>
          <a:lstStyle/>
          <a:p>
            <a:fld id="{AAB94CDC-92E5-4103-ACA6-5380E719774D}" type="datetimeFigureOut">
              <a:rPr lang="es-CO" smtClean="0"/>
              <a:t>14/05/2023</a:t>
            </a:fld>
            <a:endParaRPr lang="es-CO"/>
          </a:p>
        </p:txBody>
      </p:sp>
      <p:sp>
        <p:nvSpPr>
          <p:cNvPr id="4" name="Marcador de pie de página 3">
            <a:extLst>
              <a:ext uri="{FF2B5EF4-FFF2-40B4-BE49-F238E27FC236}">
                <a16:creationId xmlns:a16="http://schemas.microsoft.com/office/drawing/2014/main" id="{A38D6F5D-4647-48A7-B6A2-DEA77C65844D}"/>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69A2DF42-54AF-41D6-8E8E-0DC36E730B51}"/>
              </a:ext>
            </a:extLst>
          </p:cNvPr>
          <p:cNvSpPr>
            <a:spLocks noGrp="1"/>
          </p:cNvSpPr>
          <p:nvPr>
            <p:ph type="sldNum" sz="quarter" idx="12"/>
          </p:nvPr>
        </p:nvSpPr>
        <p:spPr/>
        <p:txBody>
          <a:bodyPr/>
          <a:lstStyle/>
          <a:p>
            <a:fld id="{9697236D-AD0A-423E-AA48-EFFC9D3AE8C5}" type="slidenum">
              <a:rPr lang="es-CO" smtClean="0"/>
              <a:t>‹Nº›</a:t>
            </a:fld>
            <a:endParaRPr lang="es-CO"/>
          </a:p>
        </p:txBody>
      </p:sp>
    </p:spTree>
    <p:extLst>
      <p:ext uri="{BB962C8B-B14F-4D97-AF65-F5344CB8AC3E}">
        <p14:creationId xmlns:p14="http://schemas.microsoft.com/office/powerpoint/2010/main" val="519519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493EC47-C2FD-4970-9C56-FB77684389FD}"/>
              </a:ext>
            </a:extLst>
          </p:cNvPr>
          <p:cNvSpPr>
            <a:spLocks noGrp="1"/>
          </p:cNvSpPr>
          <p:nvPr>
            <p:ph type="dt" sz="half" idx="10"/>
          </p:nvPr>
        </p:nvSpPr>
        <p:spPr/>
        <p:txBody>
          <a:bodyPr/>
          <a:lstStyle/>
          <a:p>
            <a:fld id="{AAB94CDC-92E5-4103-ACA6-5380E719774D}" type="datetimeFigureOut">
              <a:rPr lang="es-CO" smtClean="0"/>
              <a:t>14/05/2023</a:t>
            </a:fld>
            <a:endParaRPr lang="es-CO"/>
          </a:p>
        </p:txBody>
      </p:sp>
      <p:sp>
        <p:nvSpPr>
          <p:cNvPr id="3" name="Marcador de pie de página 2">
            <a:extLst>
              <a:ext uri="{FF2B5EF4-FFF2-40B4-BE49-F238E27FC236}">
                <a16:creationId xmlns:a16="http://schemas.microsoft.com/office/drawing/2014/main" id="{ED7D7A51-EBC6-4AF7-A8F8-B1F64AA3FC2B}"/>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714F88E2-60F1-482C-B528-E1AF66A789E3}"/>
              </a:ext>
            </a:extLst>
          </p:cNvPr>
          <p:cNvSpPr>
            <a:spLocks noGrp="1"/>
          </p:cNvSpPr>
          <p:nvPr>
            <p:ph type="sldNum" sz="quarter" idx="12"/>
          </p:nvPr>
        </p:nvSpPr>
        <p:spPr/>
        <p:txBody>
          <a:bodyPr/>
          <a:lstStyle/>
          <a:p>
            <a:fld id="{9697236D-AD0A-423E-AA48-EFFC9D3AE8C5}" type="slidenum">
              <a:rPr lang="es-CO" smtClean="0"/>
              <a:t>‹Nº›</a:t>
            </a:fld>
            <a:endParaRPr lang="es-CO"/>
          </a:p>
        </p:txBody>
      </p:sp>
    </p:spTree>
    <p:extLst>
      <p:ext uri="{BB962C8B-B14F-4D97-AF65-F5344CB8AC3E}">
        <p14:creationId xmlns:p14="http://schemas.microsoft.com/office/powerpoint/2010/main" val="152838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D56EF2-C3AA-4C1C-B880-531AB7893AC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A8102B30-306A-4E01-8A1D-6CDEF2C34A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F5B43C04-7C05-43FD-BE43-B2022B3C49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BF28A41-3F46-47AA-AC48-96E098FAEA0D}"/>
              </a:ext>
            </a:extLst>
          </p:cNvPr>
          <p:cNvSpPr>
            <a:spLocks noGrp="1"/>
          </p:cNvSpPr>
          <p:nvPr>
            <p:ph type="dt" sz="half" idx="10"/>
          </p:nvPr>
        </p:nvSpPr>
        <p:spPr/>
        <p:txBody>
          <a:bodyPr/>
          <a:lstStyle/>
          <a:p>
            <a:fld id="{AAB94CDC-92E5-4103-ACA6-5380E719774D}" type="datetimeFigureOut">
              <a:rPr lang="es-CO" smtClean="0"/>
              <a:t>14/05/2023</a:t>
            </a:fld>
            <a:endParaRPr lang="es-CO"/>
          </a:p>
        </p:txBody>
      </p:sp>
      <p:sp>
        <p:nvSpPr>
          <p:cNvPr id="6" name="Marcador de pie de página 5">
            <a:extLst>
              <a:ext uri="{FF2B5EF4-FFF2-40B4-BE49-F238E27FC236}">
                <a16:creationId xmlns:a16="http://schemas.microsoft.com/office/drawing/2014/main" id="{F3ABBF53-56E0-40E3-A157-0DBB9A9624A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B2802579-4F2C-4923-B563-558A0C7195F5}"/>
              </a:ext>
            </a:extLst>
          </p:cNvPr>
          <p:cNvSpPr>
            <a:spLocks noGrp="1"/>
          </p:cNvSpPr>
          <p:nvPr>
            <p:ph type="sldNum" sz="quarter" idx="12"/>
          </p:nvPr>
        </p:nvSpPr>
        <p:spPr/>
        <p:txBody>
          <a:bodyPr/>
          <a:lstStyle/>
          <a:p>
            <a:fld id="{9697236D-AD0A-423E-AA48-EFFC9D3AE8C5}" type="slidenum">
              <a:rPr lang="es-CO" smtClean="0"/>
              <a:t>‹Nº›</a:t>
            </a:fld>
            <a:endParaRPr lang="es-CO"/>
          </a:p>
        </p:txBody>
      </p:sp>
    </p:spTree>
    <p:extLst>
      <p:ext uri="{BB962C8B-B14F-4D97-AF65-F5344CB8AC3E}">
        <p14:creationId xmlns:p14="http://schemas.microsoft.com/office/powerpoint/2010/main" val="1730906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58E291-603A-450A-9FE2-51DEE0019BC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5D2EF5B3-7031-4ECA-81DE-86834AEE78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0E977C0F-B2A3-43B9-8C29-E821A78B73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9E7A6A-ED84-4E88-8566-EE66654B242A}"/>
              </a:ext>
            </a:extLst>
          </p:cNvPr>
          <p:cNvSpPr>
            <a:spLocks noGrp="1"/>
          </p:cNvSpPr>
          <p:nvPr>
            <p:ph type="dt" sz="half" idx="10"/>
          </p:nvPr>
        </p:nvSpPr>
        <p:spPr/>
        <p:txBody>
          <a:bodyPr/>
          <a:lstStyle/>
          <a:p>
            <a:fld id="{AAB94CDC-92E5-4103-ACA6-5380E719774D}" type="datetimeFigureOut">
              <a:rPr lang="es-CO" smtClean="0"/>
              <a:t>14/05/2023</a:t>
            </a:fld>
            <a:endParaRPr lang="es-CO"/>
          </a:p>
        </p:txBody>
      </p:sp>
      <p:sp>
        <p:nvSpPr>
          <p:cNvPr id="6" name="Marcador de pie de página 5">
            <a:extLst>
              <a:ext uri="{FF2B5EF4-FFF2-40B4-BE49-F238E27FC236}">
                <a16:creationId xmlns:a16="http://schemas.microsoft.com/office/drawing/2014/main" id="{951E1006-B84F-4078-B227-138D381B721D}"/>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AF7F8782-173F-4F34-852D-11B4CC946880}"/>
              </a:ext>
            </a:extLst>
          </p:cNvPr>
          <p:cNvSpPr>
            <a:spLocks noGrp="1"/>
          </p:cNvSpPr>
          <p:nvPr>
            <p:ph type="sldNum" sz="quarter" idx="12"/>
          </p:nvPr>
        </p:nvSpPr>
        <p:spPr/>
        <p:txBody>
          <a:bodyPr/>
          <a:lstStyle/>
          <a:p>
            <a:fld id="{9697236D-AD0A-423E-AA48-EFFC9D3AE8C5}" type="slidenum">
              <a:rPr lang="es-CO" smtClean="0"/>
              <a:t>‹Nº›</a:t>
            </a:fld>
            <a:endParaRPr lang="es-CO"/>
          </a:p>
        </p:txBody>
      </p:sp>
    </p:spTree>
    <p:extLst>
      <p:ext uri="{BB962C8B-B14F-4D97-AF65-F5344CB8AC3E}">
        <p14:creationId xmlns:p14="http://schemas.microsoft.com/office/powerpoint/2010/main" val="3570502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9B2EC09-5DAF-4C64-9FA4-290113A7FE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CB86BE0B-C3BB-4529-8138-10511BAD3D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C359A9B-43F0-4197-A3B8-889FDC3C03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B94CDC-92E5-4103-ACA6-5380E719774D}" type="datetimeFigureOut">
              <a:rPr lang="es-CO" smtClean="0"/>
              <a:t>14/05/2023</a:t>
            </a:fld>
            <a:endParaRPr lang="es-CO"/>
          </a:p>
        </p:txBody>
      </p:sp>
      <p:sp>
        <p:nvSpPr>
          <p:cNvPr id="5" name="Marcador de pie de página 4">
            <a:extLst>
              <a:ext uri="{FF2B5EF4-FFF2-40B4-BE49-F238E27FC236}">
                <a16:creationId xmlns:a16="http://schemas.microsoft.com/office/drawing/2014/main" id="{64ABA859-7055-440A-BD6C-0150C4129F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7E3A4585-3009-4D5D-A9E0-6496DCA5D1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7236D-AD0A-423E-AA48-EFFC9D3AE8C5}" type="slidenum">
              <a:rPr lang="es-CO" smtClean="0"/>
              <a:t>‹Nº›</a:t>
            </a:fld>
            <a:endParaRPr lang="es-CO"/>
          </a:p>
        </p:txBody>
      </p:sp>
    </p:spTree>
    <p:extLst>
      <p:ext uri="{BB962C8B-B14F-4D97-AF65-F5344CB8AC3E}">
        <p14:creationId xmlns:p14="http://schemas.microsoft.com/office/powerpoint/2010/main" val="554428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google.com/search?rlz=1C1JZAP_esCO956CO956&amp;q=Medell%C3%ADn&amp;si=AEcPFx5y3cpWB8t3QIlw940Bbgd-HLN-aNYSTraERzz0WyAsdIbcStVawVw9yqTNC8WLXXw0WdcZAop0AWTVVgBWkbNjmnHPV7G4IVPjzXACW_arzFUSzMi28yKArwE9QiY1eHnCYHygx1Hu3qRGgDb7anz_lvRjcpMsb3MtkGxZJmDPIol8L_Cgmbuke2kyVzQL2RtPRH9p&amp;sa=X&amp;ved=2ahUKEwiplMybhcP9AhWHq4QIHdiUDBwQmxMoAHoECH0QAg" TargetMode="Externa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hyperlink" Target="https://es.wikipedia.org/wiki/Partido_Socialista_Revolucionario_(Colombia)"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es.wikipedia.org/wiki/Segovia_(Antioquia)" TargetMode="Externa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hyperlink" Target="https://es.wikipedia.org/wiki/Remedios_(Antioquia)"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google.com/search?rlz=1C1JZAP_esCO956CO956&amp;q=Bello+(Antioquia)&amp;si=AEcPFx5y3cpWB8t3QIlw940Bbgd-HLN-aNYSTraERzz0WyAsdGWzK3Y9SBY575X3uqY0ZzZJk6NlaCUZC03MeanJqIqOOA9RtC2Ru0fixBx4wsjNut0hFxEMOZkYVAqUsJXtqJXNqP2cYXAxK-hTFpXvXfrayY-ibNi8iChuRGA_se61njxhCn4OL2kW_C-1afko7MCrt9qabqQ8U-GZBEGKWhUCSaqM1Q==&amp;sa=X&amp;ved=2ahUKEwio1ci4hcP9AhW9mYQIHRxvDQsQmxMoAHoECC4QAg" TargetMode="External"/><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es.wikipedia.org/wiki/Sabanalarga_(Atl%C3%A1ntico)"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s://es.wikipedia.org/wiki/Colombia" TargetMode="External"/><Relationship Id="rId4" Type="http://schemas.openxmlformats.org/officeDocument/2006/relationships/hyperlink" Target="https://es.wikipedia.org/wiki/Atl%C3%A1ntico_(Colombia)"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4993FEE-78A4-4038-84D7-F0012EC87B4B}"/>
              </a:ext>
            </a:extLst>
          </p:cNvPr>
          <p:cNvSpPr txBox="1"/>
          <p:nvPr/>
        </p:nvSpPr>
        <p:spPr>
          <a:xfrm>
            <a:off x="2936383" y="2189408"/>
            <a:ext cx="6077419" cy="2554545"/>
          </a:xfrm>
          <a:prstGeom prst="rect">
            <a:avLst/>
          </a:prstGeom>
          <a:noFill/>
        </p:spPr>
        <p:txBody>
          <a:bodyPr wrap="square">
            <a:spAutoFit/>
          </a:bodyPr>
          <a:lstStyle/>
          <a:p>
            <a:pPr algn="ctr"/>
            <a:r>
              <a:rPr lang="es-ES" sz="3200" b="1" spc="300" dirty="0">
                <a:ln w="11430" cmpd="sng">
                  <a:solidFill>
                    <a:schemeClr val="accent1">
                      <a:tint val="10000"/>
                    </a:schemeClr>
                  </a:solidFill>
                  <a:prstDash val="solid"/>
                  <a:miter lim="800000"/>
                </a:ln>
                <a:solidFill>
                  <a:schemeClr val="bg1"/>
                </a:solidFill>
                <a:effectLst>
                  <a:glow rad="45500">
                    <a:schemeClr val="accent1">
                      <a:satMod val="220000"/>
                      <a:alpha val="35000"/>
                    </a:schemeClr>
                  </a:glow>
                </a:effectLst>
                <a:latin typeface="Arial" panose="020B0604020202020204" pitchFamily="34" charset="0"/>
                <a:ea typeface="Verdana" panose="020B0604030504040204" pitchFamily="34" charset="0"/>
                <a:cs typeface="Arial" panose="020B0604020202020204" pitchFamily="34" charset="0"/>
              </a:rPr>
              <a:t>GENERO Y SINDICALISMO</a:t>
            </a:r>
          </a:p>
          <a:p>
            <a:pPr algn="ctr"/>
            <a:endParaRPr lang="es-ES" sz="3200" b="1" spc="300" dirty="0">
              <a:ln w="11430" cmpd="sng">
                <a:solidFill>
                  <a:schemeClr val="accent1">
                    <a:tint val="10000"/>
                  </a:schemeClr>
                </a:solidFill>
                <a:prstDash val="solid"/>
                <a:miter lim="800000"/>
              </a:ln>
              <a:solidFill>
                <a:schemeClr val="bg1"/>
              </a:solidFill>
              <a:effectLst>
                <a:glow rad="45500">
                  <a:schemeClr val="accent1">
                    <a:satMod val="220000"/>
                    <a:alpha val="35000"/>
                  </a:schemeClr>
                </a:glow>
              </a:effectLst>
              <a:latin typeface="Verdana" panose="020B0604030504040204" pitchFamily="34" charset="0"/>
              <a:ea typeface="Verdana" panose="020B0604030504040204" pitchFamily="34" charset="0"/>
              <a:cs typeface="Aharoni" panose="02010803020104030203" pitchFamily="2" charset="-79"/>
            </a:endParaRPr>
          </a:p>
          <a:p>
            <a:pPr algn="ctr"/>
            <a:r>
              <a:rPr lang="es-ES" sz="1600" spc="300" dirty="0">
                <a:ln w="11430" cmpd="sng">
                  <a:solidFill>
                    <a:schemeClr val="accent1">
                      <a:tint val="10000"/>
                    </a:schemeClr>
                  </a:solidFill>
                  <a:prstDash val="solid"/>
                  <a:miter lim="800000"/>
                </a:ln>
                <a:solidFill>
                  <a:schemeClr val="bg1"/>
                </a:solidFill>
                <a:effectLst>
                  <a:glow rad="45500">
                    <a:schemeClr val="accent1">
                      <a:satMod val="220000"/>
                      <a:alpha val="35000"/>
                    </a:schemeClr>
                  </a:glow>
                </a:effectLst>
                <a:latin typeface="Arial" panose="020B0604020202020204" pitchFamily="34" charset="0"/>
                <a:ea typeface="Verdana" panose="020B0604030504040204" pitchFamily="34" charset="0"/>
                <a:cs typeface="Arial" panose="020B0604020202020204" pitchFamily="34" charset="0"/>
              </a:rPr>
              <a:t>NUEVA ESCUELA POPULAR Y OBRERA</a:t>
            </a:r>
          </a:p>
          <a:p>
            <a:pPr algn="ctr"/>
            <a:r>
              <a:rPr lang="es-ES" sz="1600" spc="300" dirty="0">
                <a:ln w="11430" cmpd="sng">
                  <a:solidFill>
                    <a:schemeClr val="accent1">
                      <a:tint val="10000"/>
                    </a:schemeClr>
                  </a:solidFill>
                  <a:prstDash val="solid"/>
                  <a:miter lim="800000"/>
                </a:ln>
                <a:solidFill>
                  <a:schemeClr val="bg1"/>
                </a:solidFill>
                <a:effectLst>
                  <a:glow rad="45500">
                    <a:schemeClr val="accent1">
                      <a:satMod val="220000"/>
                      <a:alpha val="35000"/>
                    </a:schemeClr>
                  </a:glow>
                </a:effectLst>
                <a:latin typeface="Arial" panose="020B0604020202020204" pitchFamily="34" charset="0"/>
                <a:ea typeface="Verdana" panose="020B0604030504040204" pitchFamily="34" charset="0"/>
                <a:cs typeface="Arial" panose="020B0604020202020204" pitchFamily="34" charset="0"/>
              </a:rPr>
              <a:t>NEPO.</a:t>
            </a:r>
          </a:p>
          <a:p>
            <a:pPr algn="ctr"/>
            <a:endParaRPr lang="es-ES" sz="1600" spc="300" dirty="0">
              <a:ln w="11430" cmpd="sng">
                <a:solidFill>
                  <a:schemeClr val="accent1">
                    <a:tint val="10000"/>
                  </a:schemeClr>
                </a:solidFill>
                <a:prstDash val="solid"/>
                <a:miter lim="800000"/>
              </a:ln>
              <a:solidFill>
                <a:schemeClr val="bg1"/>
              </a:solidFill>
              <a:effectLst>
                <a:glow rad="45500">
                  <a:schemeClr val="accent1">
                    <a:satMod val="220000"/>
                    <a:alpha val="35000"/>
                  </a:schemeClr>
                </a:glow>
              </a:effectLst>
              <a:latin typeface="Arial" panose="020B0604020202020204" pitchFamily="34" charset="0"/>
              <a:ea typeface="Verdana" panose="020B0604030504040204" pitchFamily="34" charset="0"/>
              <a:cs typeface="Arial" panose="020B0604020202020204" pitchFamily="34" charset="0"/>
            </a:endParaRPr>
          </a:p>
          <a:p>
            <a:pPr algn="ctr"/>
            <a:r>
              <a:rPr lang="es-ES" sz="1600" spc="300" dirty="0">
                <a:ln w="11430" cmpd="sng">
                  <a:solidFill>
                    <a:schemeClr val="accent1">
                      <a:tint val="10000"/>
                    </a:schemeClr>
                  </a:solidFill>
                  <a:prstDash val="solid"/>
                  <a:miter lim="800000"/>
                </a:ln>
                <a:solidFill>
                  <a:schemeClr val="bg1"/>
                </a:solidFill>
                <a:effectLst>
                  <a:glow rad="45500">
                    <a:schemeClr val="accent1">
                      <a:satMod val="220000"/>
                      <a:alpha val="35000"/>
                    </a:schemeClr>
                  </a:glow>
                </a:effectLst>
                <a:latin typeface="Arial" panose="020B0604020202020204" pitchFamily="34" charset="0"/>
                <a:ea typeface="Verdana" panose="020B0604030504040204" pitchFamily="34" charset="0"/>
                <a:cs typeface="Arial" panose="020B0604020202020204" pitchFamily="34" charset="0"/>
              </a:rPr>
              <a:t>DIANA PATRICIA HENAO</a:t>
            </a:r>
          </a:p>
        </p:txBody>
      </p:sp>
    </p:spTree>
    <p:extLst>
      <p:ext uri="{BB962C8B-B14F-4D97-AF65-F5344CB8AC3E}">
        <p14:creationId xmlns:p14="http://schemas.microsoft.com/office/powerpoint/2010/main" val="1872097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982639" y="834444"/>
            <a:ext cx="10017457" cy="489686"/>
          </a:xfrm>
          <a:prstGeom prst="rect">
            <a:avLst/>
          </a:prstGeom>
        </p:spPr>
        <p:txBody>
          <a:bodyPr wrap="square">
            <a:spAutoFit/>
          </a:bodyPr>
          <a:lstStyle/>
          <a:p>
            <a:pPr algn="just">
              <a:lnSpc>
                <a:spcPct val="115000"/>
              </a:lnSpc>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ángulo 4"/>
          <p:cNvSpPr/>
          <p:nvPr/>
        </p:nvSpPr>
        <p:spPr>
          <a:xfrm>
            <a:off x="1363852" y="356621"/>
            <a:ext cx="9469464" cy="5494902"/>
          </a:xfrm>
          <a:prstGeom prst="rect">
            <a:avLst/>
          </a:prstGeom>
        </p:spPr>
        <p:txBody>
          <a:bodyPr wrap="square">
            <a:spAutoFit/>
          </a:bodyPr>
          <a:lstStyle/>
          <a:p>
            <a:pPr algn="just">
              <a:lnSpc>
                <a:spcPct val="115000"/>
              </a:lnSpc>
              <a:spcAft>
                <a:spcPts val="0"/>
              </a:spcAft>
            </a:pPr>
            <a:endParaRPr lang="es-ES" sz="2000" b="1" dirty="0">
              <a:solidFill>
                <a:schemeClr val="bg1"/>
              </a:solidFill>
              <a:latin typeface="Cambria" panose="020405030504060302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s-CO" sz="3200" dirty="0">
                <a:solidFill>
                  <a:schemeClr val="bg1"/>
                </a:solidFill>
                <a:latin typeface="Arial" pitchFamily="34" charset="0"/>
                <a:ea typeface="Times New Roman" panose="02020603050405020304" pitchFamily="18" charset="0"/>
                <a:cs typeface="Arial" pitchFamily="34" charset="0"/>
              </a:rPr>
              <a:t>La familia compuesta por la madre y los hijos formaba la unidad económica autosuficiente: ellas proveían los alimentos vegetales y los hijos la caza y pesca, dando gran influencia femenina en la sociedad. </a:t>
            </a:r>
          </a:p>
          <a:p>
            <a:pPr algn="just">
              <a:lnSpc>
                <a:spcPct val="115000"/>
              </a:lnSpc>
              <a:spcAft>
                <a:spcPts val="0"/>
              </a:spcAft>
            </a:pPr>
            <a:r>
              <a:rPr lang="es-CO" sz="3200" dirty="0">
                <a:solidFill>
                  <a:schemeClr val="bg1"/>
                </a:solidFill>
                <a:latin typeface="Arial" pitchFamily="34" charset="0"/>
                <a:ea typeface="Times New Roman" panose="02020603050405020304" pitchFamily="18" charset="0"/>
                <a:cs typeface="Arial" pitchFamily="34" charset="0"/>
              </a:rPr>
              <a:t>La mujer desempeñaba el rol principal en lo económico, regía la estructura social y ejercía el poder. El matriarcado existió hasta comienzos de la aparición de los Estados y de la propiedad privada.</a:t>
            </a:r>
            <a:endParaRPr lang="en-US" sz="3200" dirty="0">
              <a:solidFill>
                <a:schemeClr val="bg1"/>
              </a:solidFill>
              <a:effectLst/>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3695931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1371600" y="860157"/>
            <a:ext cx="9164472" cy="5684633"/>
          </a:xfrm>
          <a:prstGeom prst="rect">
            <a:avLst/>
          </a:prstGeom>
        </p:spPr>
        <p:txBody>
          <a:bodyPr wrap="square">
            <a:spAutoFit/>
          </a:bodyPr>
          <a:lstStyle/>
          <a:p>
            <a:pPr algn="just">
              <a:lnSpc>
                <a:spcPct val="115000"/>
              </a:lnSpc>
              <a:spcAft>
                <a:spcPts val="0"/>
              </a:spcAft>
            </a:pPr>
            <a:r>
              <a:rPr lang="es-CO" sz="3600" dirty="0">
                <a:solidFill>
                  <a:schemeClr val="bg1"/>
                </a:solidFill>
                <a:latin typeface="Arial" pitchFamily="34" charset="0"/>
                <a:ea typeface="Times New Roman" panose="02020603050405020304" pitchFamily="18" charset="0"/>
                <a:cs typeface="Arial" pitchFamily="34" charset="0"/>
              </a:rPr>
              <a:t>Al inicio de la humanidad la mujer ejerció poder político, religioso y económico, al ser clave en la supervivencia humana, se la desplazó del poder y la actividad productiva, se la relegó a segundo plano y a desempeñar un papel subordinado, se “evolucionó” de la familia matriarcal a patriarcal y a la vez la sociedad se modificó.</a:t>
            </a:r>
            <a:endParaRPr lang="en-US" sz="3600" dirty="0">
              <a:solidFill>
                <a:schemeClr val="bg1"/>
              </a:solidFill>
              <a:latin typeface="Arial" pitchFamily="34" charset="0"/>
              <a:ea typeface="Calibri" panose="020F0502020204030204" pitchFamily="34" charset="0"/>
              <a:cs typeface="Arial" pitchFamily="34" charset="0"/>
            </a:endParaRPr>
          </a:p>
          <a:p>
            <a:pPr algn="just">
              <a:lnSpc>
                <a:spcPct val="115000"/>
              </a:lnSpc>
              <a:spcAft>
                <a:spcPts val="0"/>
              </a:spcAft>
            </a:pPr>
            <a:r>
              <a:rPr lang="es-CO" sz="2800" b="1" dirty="0">
                <a:latin typeface="Cambria" panose="020405030504060302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4383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1187355" y="411818"/>
            <a:ext cx="9730854" cy="5509200"/>
          </a:xfrm>
          <a:prstGeom prst="rect">
            <a:avLst/>
          </a:prstGeom>
        </p:spPr>
        <p:txBody>
          <a:bodyPr wrap="square">
            <a:spAutoFit/>
          </a:bodyPr>
          <a:lstStyle/>
          <a:p>
            <a:pPr algn="ctr"/>
            <a:r>
              <a:rPr lang="es-CO" sz="3200" b="1" dirty="0">
                <a:solidFill>
                  <a:schemeClr val="bg1"/>
                </a:solidFill>
                <a:latin typeface="Arial" pitchFamily="34" charset="0"/>
                <a:cs typeface="Arial" pitchFamily="34" charset="0"/>
              </a:rPr>
              <a:t>Las violencias contra la mujer </a:t>
            </a:r>
            <a:endParaRPr lang="en-US" sz="3200" dirty="0">
              <a:solidFill>
                <a:schemeClr val="bg1"/>
              </a:solidFill>
              <a:latin typeface="Arial" pitchFamily="34" charset="0"/>
              <a:cs typeface="Arial" pitchFamily="34" charset="0"/>
            </a:endParaRPr>
          </a:p>
          <a:p>
            <a:r>
              <a:rPr lang="es-CO" sz="2000" b="1" dirty="0">
                <a:solidFill>
                  <a:schemeClr val="bg1"/>
                </a:solidFill>
                <a:latin typeface="Arial" pitchFamily="34" charset="0"/>
                <a:cs typeface="Arial" pitchFamily="34" charset="0"/>
              </a:rPr>
              <a:t> </a:t>
            </a:r>
            <a:endParaRPr lang="en-US" sz="2000" dirty="0">
              <a:solidFill>
                <a:schemeClr val="bg1"/>
              </a:solidFill>
              <a:latin typeface="Arial" pitchFamily="34" charset="0"/>
              <a:cs typeface="Arial" pitchFamily="34" charset="0"/>
            </a:endParaRPr>
          </a:p>
          <a:p>
            <a:pPr algn="just"/>
            <a:r>
              <a:rPr lang="es-CO" sz="2800" dirty="0">
                <a:solidFill>
                  <a:schemeClr val="bg1"/>
                </a:solidFill>
                <a:latin typeface="Arial" pitchFamily="34" charset="0"/>
                <a:cs typeface="Arial" pitchFamily="34" charset="0"/>
              </a:rPr>
              <a:t>La violencia sobre las mujeres es un grave problema económico-social de doble opresión y doble explotación, (en algunas, hasta triple opresión) social y particular: en el trabajo y en el hogar, en las aulas y en la casa, en la calle y en la familia. </a:t>
            </a:r>
          </a:p>
          <a:p>
            <a:pPr algn="just"/>
            <a:endParaRPr lang="es-CO" sz="2800" dirty="0">
              <a:solidFill>
                <a:schemeClr val="bg1"/>
              </a:solidFill>
              <a:latin typeface="Arial" pitchFamily="34" charset="0"/>
              <a:cs typeface="Arial" pitchFamily="34" charset="0"/>
            </a:endParaRPr>
          </a:p>
          <a:p>
            <a:pPr algn="just"/>
            <a:r>
              <a:rPr lang="es-CO" sz="2800" dirty="0">
                <a:solidFill>
                  <a:schemeClr val="bg1"/>
                </a:solidFill>
                <a:latin typeface="Arial" pitchFamily="34" charset="0"/>
                <a:cs typeface="Arial" pitchFamily="34" charset="0"/>
              </a:rPr>
              <a:t>Es gravísima la cantidad de casos y las secuelas físicas, psicológicas y espirituales, producidas a las víctimas. No es casualidad, son muchas las investigaciones de un detallado perfil de las maltratadas y de los maltratadores. </a:t>
            </a:r>
            <a:endParaRPr lang="en-US" sz="2800" dirty="0">
              <a:solidFill>
                <a:schemeClr val="bg1"/>
              </a:solidFill>
              <a:latin typeface="Arial" pitchFamily="34" charset="0"/>
              <a:cs typeface="Arial" pitchFamily="34" charset="0"/>
            </a:endParaRPr>
          </a:p>
          <a:p>
            <a:r>
              <a:rPr lang="es-CO" sz="2000" dirty="0">
                <a:solidFill>
                  <a:schemeClr val="bg1"/>
                </a:solidFill>
                <a:latin typeface="Arial" pitchFamily="34" charset="0"/>
                <a:cs typeface="Arial" pitchFamily="34" charset="0"/>
              </a:rPr>
              <a:t> </a:t>
            </a:r>
            <a:endParaRPr lang="en-US" sz="20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901728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1458576" y="884516"/>
            <a:ext cx="9730854" cy="4524315"/>
          </a:xfrm>
          <a:prstGeom prst="rect">
            <a:avLst/>
          </a:prstGeom>
        </p:spPr>
        <p:txBody>
          <a:bodyPr wrap="square">
            <a:spAutoFit/>
          </a:bodyPr>
          <a:lstStyle/>
          <a:p>
            <a:pPr algn="just"/>
            <a:r>
              <a:rPr lang="es-CO" sz="3600" dirty="0">
                <a:solidFill>
                  <a:schemeClr val="bg1"/>
                </a:solidFill>
                <a:latin typeface="Arial" pitchFamily="34" charset="0"/>
                <a:cs typeface="Arial" pitchFamily="34" charset="0"/>
              </a:rPr>
              <a:t>El maltrato a la mujer es habitual por parte del marido, padre, tío, hermano, primo o hijo. El “maltrato doméstico”, conyugal y familiar, es una agresión física y psíquica, que ocurre en todas las edades, niveles educativos y socioeconómicos. Es causado por la desigualdad en que se encuentra la mujer en la sociedad. </a:t>
            </a:r>
            <a:endParaRPr lang="en-US" sz="36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715554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1425843" y="565688"/>
            <a:ext cx="9492365" cy="4524315"/>
          </a:xfrm>
          <a:prstGeom prst="rect">
            <a:avLst/>
          </a:prstGeom>
        </p:spPr>
        <p:txBody>
          <a:bodyPr wrap="square">
            <a:spAutoFit/>
          </a:bodyPr>
          <a:lstStyle/>
          <a:p>
            <a:pPr algn="just"/>
            <a:r>
              <a:rPr lang="es-CO" sz="3600" dirty="0">
                <a:solidFill>
                  <a:schemeClr val="bg1"/>
                </a:solidFill>
                <a:latin typeface="Arial" pitchFamily="34" charset="0"/>
                <a:cs typeface="Arial" pitchFamily="34" charset="0"/>
              </a:rPr>
              <a:t>El alcohol, las drogas, el desempleo, la pobreza, son el efecto de las causas: la dependencia económica, los roles familiares -la mujer subordinada- la eternización de estereotipos sexuales, que son las causas profundas de maltrato a la mujer, razón por la que no pueden considerarse como simples accidentes en las relaciones interpersonales.</a:t>
            </a:r>
            <a:endParaRPr lang="en-US" sz="36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17693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1317356" y="550190"/>
            <a:ext cx="9314481" cy="6038576"/>
          </a:xfrm>
          <a:prstGeom prst="rect">
            <a:avLst/>
          </a:prstGeom>
        </p:spPr>
        <p:txBody>
          <a:bodyPr wrap="square">
            <a:spAutoFit/>
          </a:bodyPr>
          <a:lstStyle/>
          <a:p>
            <a:pPr algn="just">
              <a:lnSpc>
                <a:spcPct val="115000"/>
              </a:lnSpc>
              <a:spcAft>
                <a:spcPts val="0"/>
              </a:spcAft>
            </a:pPr>
            <a:r>
              <a:rPr lang="es-CO" sz="2400" dirty="0">
                <a:latin typeface="Cambria" panose="02040503050406030204" pitchFamily="18" charset="0"/>
                <a:ea typeface="Times New Roman" panose="02020603050405020304" pitchFamily="18" charset="0"/>
                <a:cs typeface="Times New Roman" panose="02020603050405020304" pitchFamily="18" charset="0"/>
              </a:rPr>
              <a:t> </a:t>
            </a:r>
            <a:r>
              <a:rPr lang="es-CO" sz="2800" dirty="0">
                <a:solidFill>
                  <a:schemeClr val="bg1"/>
                </a:solidFill>
                <a:latin typeface="Arial" pitchFamily="34" charset="0"/>
                <a:ea typeface="Times New Roman" panose="02020603050405020304" pitchFamily="18" charset="0"/>
                <a:cs typeface="Arial" pitchFamily="34" charset="0"/>
              </a:rPr>
              <a:t>Considerar a la mujer subordinada implica que el hombre se crea superior. “El hombre manda y la mujer obedece”, cuando nos oponemos comienzan los problemas.</a:t>
            </a:r>
          </a:p>
          <a:p>
            <a:pPr marL="457200" indent="-457200" algn="just">
              <a:lnSpc>
                <a:spcPct val="115000"/>
              </a:lnSpc>
              <a:spcAft>
                <a:spcPts val="0"/>
              </a:spcAft>
              <a:buFont typeface="Wingdings" pitchFamily="2" charset="2"/>
              <a:buChar char="Ø"/>
            </a:pPr>
            <a:r>
              <a:rPr lang="es-CO" sz="2800" dirty="0">
                <a:solidFill>
                  <a:schemeClr val="bg1"/>
                </a:solidFill>
                <a:latin typeface="Arial" pitchFamily="34" charset="0"/>
                <a:ea typeface="Times New Roman" panose="02020603050405020304" pitchFamily="18" charset="0"/>
                <a:cs typeface="Arial" pitchFamily="34" charset="0"/>
              </a:rPr>
              <a:t> Es imperante que las mujeres denuncien todas las violencias domésticas, físicas o psicológicas. </a:t>
            </a:r>
          </a:p>
          <a:p>
            <a:pPr marL="457200" indent="-457200" algn="just">
              <a:lnSpc>
                <a:spcPct val="115000"/>
              </a:lnSpc>
              <a:spcAft>
                <a:spcPts val="0"/>
              </a:spcAft>
              <a:buFont typeface="Wingdings" pitchFamily="2" charset="2"/>
              <a:buChar char="Ø"/>
            </a:pPr>
            <a:r>
              <a:rPr lang="es-CO" sz="2800" dirty="0">
                <a:solidFill>
                  <a:schemeClr val="bg1"/>
                </a:solidFill>
                <a:latin typeface="Arial" pitchFamily="34" charset="0"/>
                <a:ea typeface="Times New Roman" panose="02020603050405020304" pitchFamily="18" charset="0"/>
                <a:cs typeface="Arial" pitchFamily="34" charset="0"/>
              </a:rPr>
              <a:t>Es urgente erradicar este flagelo, solidarizarnos en todos los aspectos (apoyo, lucha, denuncia y todo lo pertinente) e impedir el maltrato doméstico y de todo tipo. La vida familiar, con estos problemas, no debe ser privada. </a:t>
            </a:r>
          </a:p>
          <a:p>
            <a:pPr marL="457200" indent="-457200" algn="just">
              <a:lnSpc>
                <a:spcPct val="115000"/>
              </a:lnSpc>
              <a:spcAft>
                <a:spcPts val="0"/>
              </a:spcAft>
              <a:buFont typeface="Wingdings" pitchFamily="2" charset="2"/>
              <a:buChar char="Ø"/>
            </a:pPr>
            <a:r>
              <a:rPr lang="es-CO" sz="2800" dirty="0">
                <a:solidFill>
                  <a:schemeClr val="bg1"/>
                </a:solidFill>
                <a:latin typeface="Arial" pitchFamily="34" charset="0"/>
                <a:ea typeface="Times New Roman" panose="02020603050405020304" pitchFamily="18" charset="0"/>
                <a:cs typeface="Arial" pitchFamily="34" charset="0"/>
              </a:rPr>
              <a:t>El número de mujeres asesinadas sigue aumentando y es muy preocupante. </a:t>
            </a:r>
            <a:endParaRPr lang="en-US" sz="2800" dirty="0">
              <a:solidFill>
                <a:schemeClr val="bg1"/>
              </a:solidFill>
              <a:effectLst/>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3108717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348712" y="1162373"/>
            <a:ext cx="10787860" cy="5047536"/>
          </a:xfrm>
          <a:prstGeom prst="rect">
            <a:avLst/>
          </a:prstGeom>
        </p:spPr>
        <p:txBody>
          <a:bodyPr wrap="square">
            <a:spAutoFit/>
          </a:bodyPr>
          <a:lstStyle/>
          <a:p>
            <a:pPr algn="just">
              <a:lnSpc>
                <a:spcPct val="115000"/>
              </a:lnSpc>
              <a:spcAft>
                <a:spcPts val="0"/>
              </a:spcAft>
            </a:pPr>
            <a:r>
              <a:rPr lang="es-CO" b="1" i="1" dirty="0">
                <a:latin typeface="Cambria" panose="02040503050406030204" pitchFamily="18"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CO" sz="2800" b="1" i="1" dirty="0">
                <a:solidFill>
                  <a:schemeClr val="bg1"/>
                </a:solidFill>
                <a:latin typeface="Arial" pitchFamily="34" charset="0"/>
                <a:ea typeface="Times New Roman" panose="02020603050405020304" pitchFamily="18" charset="0"/>
                <a:cs typeface="Arial" pitchFamily="34" charset="0"/>
              </a:rPr>
              <a:t>Movimientos revolucionarios, sociales, de género y sexuales</a:t>
            </a:r>
            <a:endParaRPr lang="en-US" sz="2800" dirty="0">
              <a:solidFill>
                <a:schemeClr val="bg1"/>
              </a:solidFill>
              <a:latin typeface="Arial" pitchFamily="34" charset="0"/>
              <a:ea typeface="Calibri" panose="020F0502020204030204" pitchFamily="34" charset="0"/>
              <a:cs typeface="Arial" pitchFamily="34" charset="0"/>
            </a:endParaRPr>
          </a:p>
          <a:p>
            <a:pPr algn="just">
              <a:lnSpc>
                <a:spcPct val="115000"/>
              </a:lnSpc>
              <a:spcAft>
                <a:spcPts val="0"/>
              </a:spcAft>
            </a:pPr>
            <a:r>
              <a:rPr lang="es-CO" dirty="0">
                <a:solidFill>
                  <a:schemeClr val="bg1"/>
                </a:solidFill>
                <a:latin typeface="Arial" pitchFamily="34" charset="0"/>
                <a:ea typeface="Times New Roman" panose="02020603050405020304" pitchFamily="18" charset="0"/>
                <a:cs typeface="Arial" pitchFamily="34" charset="0"/>
              </a:rPr>
              <a:t> </a:t>
            </a:r>
            <a:endParaRPr lang="en-US" sz="1600" dirty="0">
              <a:solidFill>
                <a:schemeClr val="bg1"/>
              </a:solidFill>
              <a:latin typeface="Arial" pitchFamily="34" charset="0"/>
              <a:ea typeface="Calibri" panose="020F0502020204030204" pitchFamily="34" charset="0"/>
              <a:cs typeface="Arial" pitchFamily="34" charset="0"/>
            </a:endParaRPr>
          </a:p>
          <a:p>
            <a:pPr algn="just">
              <a:lnSpc>
                <a:spcPct val="115000"/>
              </a:lnSpc>
              <a:spcAft>
                <a:spcPts val="0"/>
              </a:spcAft>
            </a:pPr>
            <a:r>
              <a:rPr lang="es-CO" sz="2400" dirty="0">
                <a:solidFill>
                  <a:schemeClr val="bg1"/>
                </a:solidFill>
                <a:latin typeface="Arial" pitchFamily="34" charset="0"/>
                <a:ea typeface="Times New Roman" panose="02020603050405020304" pitchFamily="18" charset="0"/>
                <a:cs typeface="Arial" pitchFamily="34" charset="0"/>
              </a:rPr>
              <a:t>Hay movimientos revolucionarios y sociales que han contribuido a erosionar la estructura patriarcal. Las revoluciones proletarias, el movimiento femenino y los movimientos de identificación sexual LGTB+Q. </a:t>
            </a:r>
            <a:endParaRPr lang="en-US" sz="2000" dirty="0">
              <a:solidFill>
                <a:schemeClr val="bg1"/>
              </a:solidFill>
              <a:latin typeface="Arial" pitchFamily="34" charset="0"/>
              <a:ea typeface="Calibri" panose="020F0502020204030204" pitchFamily="34" charset="0"/>
              <a:cs typeface="Arial" pitchFamily="34" charset="0"/>
            </a:endParaRPr>
          </a:p>
          <a:p>
            <a:pPr algn="just">
              <a:lnSpc>
                <a:spcPct val="115000"/>
              </a:lnSpc>
              <a:spcAft>
                <a:spcPts val="0"/>
              </a:spcAft>
            </a:pPr>
            <a:r>
              <a:rPr lang="es-CO" sz="2400" dirty="0">
                <a:solidFill>
                  <a:schemeClr val="bg1"/>
                </a:solidFill>
                <a:latin typeface="Arial" pitchFamily="34" charset="0"/>
                <a:ea typeface="Times New Roman" panose="02020603050405020304" pitchFamily="18" charset="0"/>
                <a:cs typeface="Arial" pitchFamily="34" charset="0"/>
              </a:rPr>
              <a:t> </a:t>
            </a:r>
            <a:endParaRPr lang="en-US" sz="2000" dirty="0">
              <a:solidFill>
                <a:schemeClr val="bg1"/>
              </a:solidFill>
              <a:latin typeface="Arial" pitchFamily="34" charset="0"/>
              <a:ea typeface="Calibri" panose="020F0502020204030204" pitchFamily="34" charset="0"/>
              <a:cs typeface="Arial" pitchFamily="34" charset="0"/>
            </a:endParaRPr>
          </a:p>
          <a:p>
            <a:r>
              <a:rPr lang="es-CO" sz="2400" dirty="0">
                <a:solidFill>
                  <a:schemeClr val="bg1"/>
                </a:solidFill>
                <a:latin typeface="Arial" pitchFamily="34" charset="0"/>
                <a:ea typeface="Times New Roman" panose="02020603050405020304" pitchFamily="18" charset="0"/>
                <a:cs typeface="Arial" pitchFamily="34" charset="0"/>
              </a:rPr>
              <a:t>Todas las revoluciones proletarias del siglo XX contribuyeron inmensamente al avance de la lucha y las conquistas de la mujer hacia la emancipación -partiendo de la liberación de la esclavitud </a:t>
            </a:r>
            <a:r>
              <a:rPr lang="es-CO" sz="2400" dirty="0">
                <a:solidFill>
                  <a:schemeClr val="bg1"/>
                </a:solidFill>
                <a:latin typeface="Arial" pitchFamily="34" charset="0"/>
                <a:cs typeface="Arial" pitchFamily="34" charset="0"/>
              </a:rPr>
              <a:t>del trabajo doméstico y su vinculación total a la producción, hasta la igualdad en todos los derechos y deberes.</a:t>
            </a:r>
            <a:endParaRPr lang="en-US" sz="2400" dirty="0">
              <a:solidFill>
                <a:schemeClr val="bg1"/>
              </a:solidFill>
              <a:latin typeface="Arial" pitchFamily="34" charset="0"/>
              <a:cs typeface="Arial" pitchFamily="34" charset="0"/>
            </a:endParaRPr>
          </a:p>
          <a:p>
            <a:endParaRPr lang="en-US" dirty="0"/>
          </a:p>
        </p:txBody>
      </p:sp>
    </p:spTree>
    <p:extLst>
      <p:ext uri="{BB962C8B-B14F-4D97-AF65-F5344CB8AC3E}">
        <p14:creationId xmlns:p14="http://schemas.microsoft.com/office/powerpoint/2010/main" val="3867014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245659" y="1395367"/>
            <a:ext cx="10564409" cy="4652043"/>
          </a:xfrm>
          <a:prstGeom prst="rect">
            <a:avLst/>
          </a:prstGeom>
        </p:spPr>
        <p:txBody>
          <a:bodyPr wrap="square">
            <a:spAutoFit/>
          </a:bodyPr>
          <a:lstStyle/>
          <a:p>
            <a:pPr algn="just">
              <a:lnSpc>
                <a:spcPct val="115000"/>
              </a:lnSpc>
              <a:spcAft>
                <a:spcPts val="0"/>
              </a:spcAft>
            </a:pPr>
            <a:r>
              <a:rPr lang="es-CO" b="1" i="1" dirty="0">
                <a:latin typeface="Cambria" panose="02040503050406030204" pitchFamily="18"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CO" sz="2800" dirty="0">
                <a:solidFill>
                  <a:schemeClr val="bg1"/>
                </a:solidFill>
                <a:latin typeface="Arial" pitchFamily="34" charset="0"/>
                <a:cs typeface="Arial" pitchFamily="34" charset="0"/>
              </a:rPr>
              <a:t>Con el retroceso del socialismo al capitalismo se perdieron muchas de las conquistas femeninas, pero estas revoluciones dieron origen a la aparición de otra cantidad de movimientos revolucionarios que empezaron a vislumbrar la necesidad de organizarse y reconocerse: el feminismo y el movimiento gay y de lesbianas, entre otros. </a:t>
            </a:r>
          </a:p>
          <a:p>
            <a:pPr algn="just">
              <a:lnSpc>
                <a:spcPct val="115000"/>
              </a:lnSpc>
              <a:spcAft>
                <a:spcPts val="0"/>
              </a:spcAft>
            </a:pPr>
            <a:r>
              <a:rPr lang="es-CO" sz="2800" dirty="0">
                <a:solidFill>
                  <a:schemeClr val="bg1"/>
                </a:solidFill>
                <a:latin typeface="Arial" pitchFamily="34" charset="0"/>
                <a:cs typeface="Arial" pitchFamily="34" charset="0"/>
              </a:rPr>
              <a:t>La premisa de Lenin fue contundente “ninguna discriminación sexual o de raza”.   </a:t>
            </a:r>
            <a:endParaRPr lang="en-US" sz="2800" dirty="0">
              <a:solidFill>
                <a:schemeClr val="bg1"/>
              </a:solidFill>
              <a:latin typeface="Arial" pitchFamily="34" charset="0"/>
              <a:cs typeface="Arial" pitchFamily="34" charset="0"/>
            </a:endParaRPr>
          </a:p>
          <a:p>
            <a:endParaRPr lang="en-US" dirty="0"/>
          </a:p>
        </p:txBody>
      </p:sp>
    </p:spTree>
    <p:extLst>
      <p:ext uri="{BB962C8B-B14F-4D97-AF65-F5344CB8AC3E}">
        <p14:creationId xmlns:p14="http://schemas.microsoft.com/office/powerpoint/2010/main" val="2177933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1053885" y="1123628"/>
            <a:ext cx="10205518" cy="4552015"/>
          </a:xfrm>
          <a:prstGeom prst="rect">
            <a:avLst/>
          </a:prstGeom>
        </p:spPr>
        <p:txBody>
          <a:bodyPr wrap="square">
            <a:spAutoFit/>
          </a:bodyPr>
          <a:lstStyle/>
          <a:p>
            <a:pPr algn="just">
              <a:lnSpc>
                <a:spcPct val="115000"/>
              </a:lnSpc>
              <a:spcAft>
                <a:spcPts val="0"/>
              </a:spcAft>
            </a:pPr>
            <a:r>
              <a:rPr lang="es-CO" sz="2800" dirty="0">
                <a:solidFill>
                  <a:schemeClr val="bg1"/>
                </a:solidFill>
                <a:latin typeface="Arial" pitchFamily="34" charset="0"/>
                <a:ea typeface="Times New Roman" panose="02020603050405020304" pitchFamily="18" charset="0"/>
                <a:cs typeface="Arial" pitchFamily="34" charset="0"/>
              </a:rPr>
              <a:t>Del trabajo doméstico y su vinculación total a la producción, hasta la igualdad en todos los derechos y deberes- </a:t>
            </a:r>
            <a:endParaRPr lang="en-US" sz="2400" dirty="0">
              <a:solidFill>
                <a:schemeClr val="bg1"/>
              </a:solidFill>
              <a:latin typeface="Arial" pitchFamily="34" charset="0"/>
              <a:ea typeface="Calibri" panose="020F0502020204030204" pitchFamily="34" charset="0"/>
              <a:cs typeface="Arial" pitchFamily="34" charset="0"/>
            </a:endParaRPr>
          </a:p>
          <a:p>
            <a:pPr algn="just">
              <a:lnSpc>
                <a:spcPct val="115000"/>
              </a:lnSpc>
              <a:spcAft>
                <a:spcPts val="0"/>
              </a:spcAft>
            </a:pPr>
            <a:r>
              <a:rPr lang="es-CO" sz="2800" dirty="0">
                <a:solidFill>
                  <a:schemeClr val="bg1"/>
                </a:solidFill>
                <a:latin typeface="Arial" pitchFamily="34" charset="0"/>
                <a:ea typeface="Times New Roman" panose="02020603050405020304" pitchFamily="18" charset="0"/>
                <a:cs typeface="Arial" pitchFamily="34" charset="0"/>
              </a:rPr>
              <a:t>Con el retroceso del socialismo al capitalismo se perdieron muchas de las conquistas femeninas, pero estas revoluciones dieron origen a la aparición de otra cantidad de movimientos revolucionarios que empezaron a vislumbrar la necesidad de organizarse y reconocerse: el feminismo y el movimiento gay y de lesbianas, entre otros. La premisa de Lenin fue contundente “ninguna discriminación sexual o de raza”.   </a:t>
            </a:r>
            <a:endParaRPr lang="en-US" sz="2400" dirty="0">
              <a:solidFill>
                <a:schemeClr val="bg1"/>
              </a:solidFill>
              <a:effectLst/>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2920271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518615" y="1084299"/>
            <a:ext cx="10972800" cy="4764381"/>
          </a:xfrm>
          <a:prstGeom prst="rect">
            <a:avLst/>
          </a:prstGeom>
        </p:spPr>
        <p:txBody>
          <a:bodyPr wrap="square">
            <a:spAutoFit/>
          </a:bodyPr>
          <a:lstStyle/>
          <a:p>
            <a:pPr algn="ctr">
              <a:lnSpc>
                <a:spcPct val="115000"/>
              </a:lnSpc>
              <a:spcAft>
                <a:spcPts val="0"/>
              </a:spcAft>
            </a:pPr>
            <a:r>
              <a:rPr lang="es-CO" sz="4800" b="1" dirty="0">
                <a:solidFill>
                  <a:schemeClr val="bg1"/>
                </a:solidFill>
                <a:latin typeface="Arial" pitchFamily="34" charset="0"/>
                <a:ea typeface="Times New Roman" panose="02020603050405020304" pitchFamily="18" charset="0"/>
                <a:cs typeface="Arial" pitchFamily="34" charset="0"/>
              </a:rPr>
              <a:t>El feminismo</a:t>
            </a:r>
            <a:r>
              <a:rPr lang="es-CO" sz="4000" b="1" dirty="0">
                <a:solidFill>
                  <a:schemeClr val="bg1"/>
                </a:solidFill>
                <a:latin typeface="Arial" pitchFamily="34" charset="0"/>
                <a:ea typeface="Times New Roman" panose="02020603050405020304" pitchFamily="18" charset="0"/>
                <a:cs typeface="Arial" pitchFamily="34" charset="0"/>
              </a:rPr>
              <a:t> </a:t>
            </a:r>
            <a:endParaRPr lang="en-US" sz="4000" dirty="0">
              <a:solidFill>
                <a:schemeClr val="bg1"/>
              </a:solidFill>
              <a:latin typeface="Arial" pitchFamily="34" charset="0"/>
              <a:ea typeface="Calibri" panose="020F0502020204030204" pitchFamily="34" charset="0"/>
              <a:cs typeface="Arial" pitchFamily="34" charset="0"/>
            </a:endParaRPr>
          </a:p>
          <a:p>
            <a:pPr algn="just">
              <a:lnSpc>
                <a:spcPct val="115000"/>
              </a:lnSpc>
              <a:spcAft>
                <a:spcPts val="0"/>
              </a:spcAft>
            </a:pPr>
            <a:r>
              <a:rPr lang="es-CO" dirty="0">
                <a:solidFill>
                  <a:schemeClr val="bg1"/>
                </a:solidFill>
                <a:latin typeface="Arial" pitchFamily="34" charset="0"/>
                <a:ea typeface="Times New Roman" panose="02020603050405020304" pitchFamily="18" charset="0"/>
                <a:cs typeface="Arial" pitchFamily="34" charset="0"/>
              </a:rPr>
              <a:t> </a:t>
            </a:r>
            <a:endParaRPr lang="en-US" sz="1600" dirty="0">
              <a:solidFill>
                <a:schemeClr val="bg1"/>
              </a:solidFill>
              <a:latin typeface="Arial" pitchFamily="34" charset="0"/>
              <a:ea typeface="Calibri" panose="020F0502020204030204" pitchFamily="34" charset="0"/>
              <a:cs typeface="Arial" pitchFamily="34" charset="0"/>
            </a:endParaRPr>
          </a:p>
          <a:p>
            <a:pPr algn="just">
              <a:lnSpc>
                <a:spcPct val="115000"/>
              </a:lnSpc>
              <a:spcAft>
                <a:spcPts val="0"/>
              </a:spcAft>
            </a:pPr>
            <a:r>
              <a:rPr lang="es-CO" sz="3600" dirty="0">
                <a:solidFill>
                  <a:schemeClr val="bg1"/>
                </a:solidFill>
                <a:latin typeface="Arial" pitchFamily="34" charset="0"/>
                <a:ea typeface="Times New Roman" panose="02020603050405020304" pitchFamily="18" charset="0"/>
                <a:cs typeface="Arial" pitchFamily="34" charset="0"/>
              </a:rPr>
              <a:t>Movimiento diverso que confronta al patriarcado, es una (re)definición de la mujer. Se expresa de dos formas: exigiendo la igualdad entre hombres y mujeres o afirmando la especialidad esencial de las mujeres. </a:t>
            </a:r>
            <a:endParaRPr lang="en-US" sz="3200" dirty="0">
              <a:solidFill>
                <a:schemeClr val="bg1"/>
              </a:solidFill>
              <a:latin typeface="Arial" pitchFamily="34" charset="0"/>
              <a:ea typeface="Calibri" panose="020F0502020204030204" pitchFamily="34" charset="0"/>
              <a:cs typeface="Arial" pitchFamily="34" charset="0"/>
            </a:endParaRPr>
          </a:p>
          <a:p>
            <a:pPr algn="just">
              <a:lnSpc>
                <a:spcPct val="115000"/>
              </a:lnSpc>
              <a:spcAft>
                <a:spcPts val="0"/>
              </a:spcAft>
            </a:pPr>
            <a:r>
              <a:rPr lang="es-CO" b="1" dirty="0">
                <a:latin typeface="Cambria" panose="020405030504060302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7954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ítulo 3"/>
          <p:cNvSpPr>
            <a:spLocks noGrp="1"/>
          </p:cNvSpPr>
          <p:nvPr>
            <p:ph type="subTitle" idx="1"/>
          </p:nvPr>
        </p:nvSpPr>
        <p:spPr>
          <a:xfrm>
            <a:off x="209227" y="720670"/>
            <a:ext cx="8702298" cy="5311639"/>
          </a:xfrm>
        </p:spPr>
        <p:txBody>
          <a:bodyPr>
            <a:normAutofit lnSpcReduction="10000"/>
          </a:bodyPr>
          <a:lstStyle/>
          <a:p>
            <a:r>
              <a:rPr lang="es-CO" sz="2800" dirty="0">
                <a:solidFill>
                  <a:schemeClr val="bg1"/>
                </a:solidFill>
              </a:rPr>
              <a:t>PATRIARCADO, RAÍZ PROFUNDA DEL SISTEMA SOCIAL,</a:t>
            </a:r>
            <a:br>
              <a:rPr lang="en-US" sz="2800" dirty="0">
                <a:solidFill>
                  <a:schemeClr val="bg1"/>
                </a:solidFill>
              </a:rPr>
            </a:br>
            <a:r>
              <a:rPr lang="es-CO" sz="2800" dirty="0">
                <a:solidFill>
                  <a:schemeClr val="bg1"/>
                </a:solidFill>
              </a:rPr>
              <a:t>GRAN IMPEDIMENTO PARA AVANZAR EN LA LUCHA</a:t>
            </a:r>
          </a:p>
          <a:p>
            <a:endParaRPr lang="es-CO" sz="2800" dirty="0">
              <a:solidFill>
                <a:schemeClr val="bg1"/>
              </a:solidFill>
            </a:endParaRPr>
          </a:p>
          <a:p>
            <a:pPr algn="just"/>
            <a:r>
              <a:rPr lang="es-ES" sz="2800" dirty="0">
                <a:solidFill>
                  <a:schemeClr val="bg1"/>
                </a:solidFill>
              </a:rPr>
              <a:t>“El principal, ha sido la abolición de la propiedad privada sobre la tierra y las fábricas. Así, y únicamente así, se abre el camino para la emancipación completa y efectiva de la mujer, para su liberación de la "esclavitud casera", mediante el paso de la pequeña economía doméstica individual a la grande y socializada. </a:t>
            </a:r>
          </a:p>
          <a:p>
            <a:pPr algn="just"/>
            <a:r>
              <a:rPr lang="es-ES" sz="2800" dirty="0">
                <a:solidFill>
                  <a:schemeClr val="bg1"/>
                </a:solidFill>
              </a:rPr>
              <a:t>La liberación de los obreros y obreras del yugo del capital avanza inconteniblemente y triunfara en el mundo entero.</a:t>
            </a:r>
          </a:p>
          <a:p>
            <a:pPr algn="just"/>
            <a:endParaRPr lang="es-ES" sz="2800" dirty="0">
              <a:solidFill>
                <a:schemeClr val="bg1"/>
              </a:solidFill>
            </a:endParaRPr>
          </a:p>
          <a:p>
            <a:r>
              <a:rPr lang="es-CO" sz="2800" dirty="0">
                <a:solidFill>
                  <a:schemeClr val="bg1"/>
                </a:solidFill>
              </a:rPr>
              <a:t> </a:t>
            </a:r>
            <a:endParaRPr lang="en-US" sz="2800" dirty="0">
              <a:solidFill>
                <a:schemeClr val="bg1"/>
              </a:solidFill>
            </a:endParaRPr>
          </a:p>
          <a:p>
            <a:endParaRPr lang="es-ES" dirty="0"/>
          </a:p>
          <a:p>
            <a:endParaRPr lang="en-US" sz="2800" dirty="0"/>
          </a:p>
        </p:txBody>
      </p:sp>
    </p:spTree>
    <p:extLst>
      <p:ext uri="{BB962C8B-B14F-4D97-AF65-F5344CB8AC3E}">
        <p14:creationId xmlns:p14="http://schemas.microsoft.com/office/powerpoint/2010/main" val="3008749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844657" y="1286359"/>
            <a:ext cx="10646757" cy="4509889"/>
          </a:xfrm>
          <a:prstGeom prst="rect">
            <a:avLst/>
          </a:prstGeom>
        </p:spPr>
        <p:txBody>
          <a:bodyPr wrap="square">
            <a:spAutoFit/>
          </a:bodyPr>
          <a:lstStyle/>
          <a:p>
            <a:pPr algn="just">
              <a:lnSpc>
                <a:spcPct val="115000"/>
              </a:lnSpc>
              <a:spcAft>
                <a:spcPts val="0"/>
              </a:spcAft>
            </a:pPr>
            <a:r>
              <a:rPr lang="es-CO" sz="2800" dirty="0">
                <a:solidFill>
                  <a:schemeClr val="bg1"/>
                </a:solidFill>
                <a:latin typeface="Arial" pitchFamily="34" charset="0"/>
                <a:ea typeface="Times New Roman" panose="02020603050405020304" pitchFamily="18" charset="0"/>
                <a:cs typeface="Arial" pitchFamily="34" charset="0"/>
              </a:rPr>
              <a:t>Algunos movimientos femeninos fueron fuertemente influenciados por el marco político en el que nacieron: el movimiento democrático contra la dictadura de Franco a mediados de los setenta en España. El Movimiento Femenino Popular en la época de José Carlos Mariátegui en el Perú, el movimiento sufragista de mujeres en E.E.U.U., el movimiento por diversos derechos y contra las dictaduras en Colombia y América Latina, el movimiento de las madres de mayo en Argentina y muchos que la lista se haría interminable. </a:t>
            </a:r>
            <a:endParaRPr lang="en-US" sz="2400" dirty="0">
              <a:solidFill>
                <a:schemeClr val="bg1"/>
              </a:solidFill>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3480349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1038385" y="1084299"/>
            <a:ext cx="10453029" cy="5189113"/>
          </a:xfrm>
          <a:prstGeom prst="rect">
            <a:avLst/>
          </a:prstGeom>
        </p:spPr>
        <p:txBody>
          <a:bodyPr wrap="square">
            <a:spAutoFit/>
          </a:bodyPr>
          <a:lstStyle/>
          <a:p>
            <a:pPr algn="just">
              <a:lnSpc>
                <a:spcPct val="115000"/>
              </a:lnSpc>
              <a:spcAft>
                <a:spcPts val="0"/>
              </a:spcAft>
            </a:pPr>
            <a:r>
              <a:rPr lang="es-CO" sz="3200" dirty="0">
                <a:solidFill>
                  <a:schemeClr val="bg1"/>
                </a:solidFill>
                <a:latin typeface="Arial" pitchFamily="34" charset="0"/>
                <a:ea typeface="Times New Roman" panose="02020603050405020304" pitchFamily="18" charset="0"/>
                <a:cs typeface="Arial" pitchFamily="34" charset="0"/>
              </a:rPr>
              <a:t>La repercusión del feminismo fue importante para mejorar la condición legal, social y económica de las mujeres, para facilitar su entrada a profesiones, cargos en la política, en las empresas, en la sociedad en general y para desempeñar roles que hasta entonces eran exclusivos de los hombres (también ha repercutido en que muchos hombres desempeñen roles que eran exclusivos de mujeres). </a:t>
            </a:r>
            <a:endParaRPr lang="en-US" sz="2800" dirty="0">
              <a:solidFill>
                <a:schemeClr val="bg1"/>
              </a:solidFill>
              <a:latin typeface="Arial" pitchFamily="34" charset="0"/>
              <a:ea typeface="Calibri" panose="020F0502020204030204" pitchFamily="34" charset="0"/>
              <a:cs typeface="Arial" pitchFamily="34" charset="0"/>
            </a:endParaRPr>
          </a:p>
          <a:p>
            <a:pPr algn="just">
              <a:lnSpc>
                <a:spcPct val="115000"/>
              </a:lnSpc>
              <a:spcAft>
                <a:spcPts val="0"/>
              </a:spcAft>
            </a:pPr>
            <a:r>
              <a:rPr lang="es-CO" sz="3200" b="1" dirty="0">
                <a:latin typeface="Cambria" panose="020405030504060302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3288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504967" y="744774"/>
            <a:ext cx="11177516" cy="4198072"/>
          </a:xfrm>
          <a:prstGeom prst="rect">
            <a:avLst/>
          </a:prstGeom>
        </p:spPr>
        <p:txBody>
          <a:bodyPr wrap="square">
            <a:spAutoFit/>
          </a:bodyPr>
          <a:lstStyle/>
          <a:p>
            <a:pPr algn="ctr">
              <a:lnSpc>
                <a:spcPct val="115000"/>
              </a:lnSpc>
              <a:spcAft>
                <a:spcPts val="0"/>
              </a:spcAft>
            </a:pPr>
            <a:r>
              <a:rPr lang="es-CO" sz="3600" b="1"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Movimientos de liberación sexual</a:t>
            </a:r>
            <a:endParaRPr lang="en-US"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CO"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 </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CO" sz="3200"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Son varios los motivos que llevan a las parejas a tener cada vez un menor número de hijos. Los hijos ya no representan una fuente de ingresos netos para los padres y tampoco una garantía de ayuda económica. El patriarcado requiere una heterosexualidad obligatoria. </a:t>
            </a:r>
            <a:endPar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CO"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 </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0696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1162373" y="480447"/>
            <a:ext cx="9740685" cy="5684633"/>
          </a:xfrm>
          <a:prstGeom prst="rect">
            <a:avLst/>
          </a:prstGeom>
        </p:spPr>
        <p:txBody>
          <a:bodyPr wrap="square">
            <a:spAutoFit/>
          </a:bodyPr>
          <a:lstStyle/>
          <a:p>
            <a:pPr algn="just">
              <a:lnSpc>
                <a:spcPct val="115000"/>
              </a:lnSpc>
              <a:spcAft>
                <a:spcPts val="0"/>
              </a:spcAft>
            </a:pPr>
            <a:r>
              <a:rPr lang="es-CO"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 </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CO" sz="2800"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Debido a que los hombres conservaron sus privilegios de género, clase y etnia, la represión de los homosexuales en la sociedad fue/es muy selectiva. El surgimiento del movimiento de los gay ha sido estimulado por varios factores: la rebeldía de los años setenta, como reflejo de la gran revolución cultural proletaria en China (mediados a finales de los 60), repercusión del feminismo sobre el patriarcado, la feroz represión de una sociedad homofóbica, el desarrollo económico, la popularidad de la liberación sexual y la separación creada entre hombres y mujeres por el reto feminista al patriarcado.</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CO"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 </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7953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1325105" y="650929"/>
            <a:ext cx="9221492" cy="5396862"/>
          </a:xfrm>
          <a:prstGeom prst="rect">
            <a:avLst/>
          </a:prstGeom>
        </p:spPr>
        <p:txBody>
          <a:bodyPr wrap="square">
            <a:spAutoFit/>
          </a:bodyPr>
          <a:lstStyle/>
          <a:p>
            <a:pPr algn="just">
              <a:lnSpc>
                <a:spcPct val="115000"/>
              </a:lnSpc>
              <a:spcAft>
                <a:spcPts val="0"/>
              </a:spcAft>
            </a:pPr>
            <a:r>
              <a:rPr lang="es-CO"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 </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r>
              <a:rPr lang="es-CO" sz="3600" dirty="0">
                <a:solidFill>
                  <a:schemeClr val="bg1"/>
                </a:solidFill>
                <a:latin typeface="Arial" pitchFamily="34" charset="0"/>
                <a:ea typeface="Times New Roman" panose="02020603050405020304" pitchFamily="18" charset="0"/>
                <a:cs typeface="Arial" pitchFamily="34" charset="0"/>
              </a:rPr>
              <a:t>El movimiento de lesbianas es fundamental en el feminismo y está influido por los mismos factores que el movimiento gay. </a:t>
            </a:r>
          </a:p>
          <a:p>
            <a:pPr algn="just"/>
            <a:endParaRPr lang="es-CO" sz="3600" dirty="0">
              <a:solidFill>
                <a:schemeClr val="bg1"/>
              </a:solidFill>
              <a:latin typeface="Arial" pitchFamily="34" charset="0"/>
              <a:ea typeface="Times New Roman" panose="02020603050405020304" pitchFamily="18" charset="0"/>
              <a:cs typeface="Arial" pitchFamily="34" charset="0"/>
            </a:endParaRPr>
          </a:p>
          <a:p>
            <a:pPr algn="just"/>
            <a:r>
              <a:rPr lang="es-CO" sz="3600" dirty="0">
                <a:solidFill>
                  <a:schemeClr val="bg1"/>
                </a:solidFill>
                <a:latin typeface="Arial" pitchFamily="34" charset="0"/>
                <a:ea typeface="Times New Roman" panose="02020603050405020304" pitchFamily="18" charset="0"/>
                <a:cs typeface="Arial" pitchFamily="34" charset="0"/>
              </a:rPr>
              <a:t>Ambos movimientos no defienden sólo los derechos de a quién amar y cómo hacerlo, son expresiones de identidad y una confrontación al sistema patriarcal que obliga a la heterosexualidad</a:t>
            </a:r>
            <a:endParaRPr lang="en-US" sz="36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507248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818865" y="1148948"/>
            <a:ext cx="10099344" cy="5134932"/>
          </a:xfrm>
          <a:prstGeom prst="rect">
            <a:avLst/>
          </a:prstGeom>
        </p:spPr>
        <p:txBody>
          <a:bodyPr wrap="square">
            <a:spAutoFit/>
          </a:bodyPr>
          <a:lstStyle/>
          <a:p>
            <a:pPr algn="just">
              <a:lnSpc>
                <a:spcPct val="115000"/>
              </a:lnSpc>
              <a:spcAft>
                <a:spcPts val="0"/>
              </a:spcAft>
            </a:pPr>
            <a:r>
              <a:rPr lang="es-CO" sz="3600" dirty="0">
                <a:solidFill>
                  <a:schemeClr val="bg1"/>
                </a:solidFill>
                <a:latin typeface="Arial" pitchFamily="34" charset="0"/>
                <a:ea typeface="Times New Roman" panose="02020603050405020304" pitchFamily="18" charset="0"/>
                <a:cs typeface="Arial" pitchFamily="34" charset="0"/>
              </a:rPr>
              <a:t>La capacidad o incapacidad del movimiento revolucionario para orientar el movimiento feminista y los movimientos de identificación sexual para institucionalizar sus valores, dependerá esencialmente de su lucha contra el Estado y el régimen político dominante, que han constituido el patriarcado a lo largo de la historia. </a:t>
            </a:r>
            <a:endParaRPr lang="en-US" sz="3600" dirty="0">
              <a:solidFill>
                <a:schemeClr val="bg1"/>
              </a:solidFill>
              <a:effectLst/>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175087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1123627" y="1148948"/>
            <a:ext cx="9794582" cy="4339650"/>
          </a:xfrm>
          <a:prstGeom prst="rect">
            <a:avLst/>
          </a:prstGeom>
        </p:spPr>
        <p:txBody>
          <a:bodyPr wrap="square">
            <a:spAutoFit/>
          </a:bodyPr>
          <a:lstStyle/>
          <a:p>
            <a:pPr algn="just">
              <a:lnSpc>
                <a:spcPct val="115000"/>
              </a:lnSpc>
              <a:spcAft>
                <a:spcPts val="0"/>
              </a:spcAft>
            </a:pPr>
            <a:r>
              <a:rPr lang="es-CO" sz="4000" dirty="0">
                <a:solidFill>
                  <a:schemeClr val="bg1"/>
                </a:solidFill>
                <a:latin typeface="Arial" pitchFamily="34" charset="0"/>
                <a:ea typeface="Times New Roman" panose="02020603050405020304" pitchFamily="18" charset="0"/>
                <a:cs typeface="Arial" pitchFamily="34" charset="0"/>
              </a:rPr>
              <a:t>Las demandas que plantean al Estado los movimientos sociales, atacando la dominación desde sus raíces, surgen en un momento idóneo, porque se encuentra en plena crisis estructural en todo el planeta. </a:t>
            </a:r>
            <a:endParaRPr lang="en-US" sz="4000" dirty="0">
              <a:solidFill>
                <a:schemeClr val="bg1"/>
              </a:solidFill>
              <a:effectLst/>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3107027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1105468" y="1189589"/>
            <a:ext cx="10099344" cy="4818499"/>
          </a:xfrm>
          <a:prstGeom prst="rect">
            <a:avLst/>
          </a:prstGeom>
        </p:spPr>
        <p:txBody>
          <a:bodyPr wrap="square">
            <a:spAutoFit/>
          </a:bodyPr>
          <a:lstStyle/>
          <a:p>
            <a:pPr algn="just">
              <a:lnSpc>
                <a:spcPct val="115000"/>
              </a:lnSpc>
            </a:pPr>
            <a:r>
              <a:rPr lang="es-CO" sz="2800" dirty="0">
                <a:solidFill>
                  <a:schemeClr val="bg1"/>
                </a:solidFill>
                <a:latin typeface="Arial" pitchFamily="34" charset="0"/>
                <a:ea typeface="Times New Roman" panose="02020603050405020304" pitchFamily="18" charset="0"/>
                <a:cs typeface="Arial" pitchFamily="34" charset="0"/>
              </a:rPr>
              <a:t>La capacidad o incapacidad del movimiento revolucionario para orientar el movimiento feminista y los movimientos de identificación sexual para institucionalizar sus valores, dependerá esencialmente de su lucha contra el Estado y el régimen político dominante, que han constituido el patriarcado a lo largo de la historia. Las demandas que plantean al Estado los movimientos sociales, atacando la dominación desde sus raíces, surgen en un momento idóneo, porque se encuentra en plena crisis estructural en todo el planeta. </a:t>
            </a:r>
          </a:p>
          <a:p>
            <a:pPr algn="just">
              <a:lnSpc>
                <a:spcPct val="115000"/>
              </a:lnSpc>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8911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1371600" y="604434"/>
            <a:ext cx="9136251" cy="5967788"/>
          </a:xfrm>
          <a:prstGeom prst="rect">
            <a:avLst/>
          </a:prstGeom>
        </p:spPr>
        <p:txBody>
          <a:bodyPr wrap="square">
            <a:spAutoFit/>
          </a:bodyPr>
          <a:lstStyle/>
          <a:p>
            <a:pPr algn="just">
              <a:lnSpc>
                <a:spcPct val="115000"/>
              </a:lnSpc>
            </a:pPr>
            <a:r>
              <a:rPr lang="es-CO" sz="2800" dirty="0">
                <a:solidFill>
                  <a:schemeClr val="bg1"/>
                </a:solidFill>
                <a:latin typeface="Arial" pitchFamily="34" charset="0"/>
                <a:cs typeface="Arial" pitchFamily="34" charset="0"/>
              </a:rPr>
              <a:t>Las nuevas formas de organización familiar, los movimientos de liberación nacional, social y sexual, la inestabilidad familiar y cambios demográficos, contribuyen a la crisis del patriarcado. El patriarcado está en decadencia y perdiendo la legitimidad que hace siglos le hacía incuestionable. Sin embargo, sin unidad, organización, lucha y sin la conciencia de los hombres de no oprimir y de las mujeres de no permitir que se les oprima, va a ser muy difícil derrotar este lastre que cargamos las mujeres sobre nuestros hombros desde hace más de cinco mil años.</a:t>
            </a:r>
            <a:endParaRPr lang="en-US" sz="2800" dirty="0">
              <a:solidFill>
                <a:schemeClr val="bg1"/>
              </a:solidFill>
              <a:latin typeface="Arial" pitchFamily="34" charset="0"/>
              <a:cs typeface="Arial" pitchFamily="34" charset="0"/>
            </a:endParaRPr>
          </a:p>
          <a:p>
            <a:pPr algn="just">
              <a:lnSpc>
                <a:spcPct val="115000"/>
              </a:lnSpc>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3746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1511085" y="759417"/>
            <a:ext cx="8915804" cy="5189113"/>
          </a:xfrm>
          <a:prstGeom prst="rect">
            <a:avLst/>
          </a:prstGeom>
        </p:spPr>
        <p:txBody>
          <a:bodyPr wrap="square">
            <a:spAutoFit/>
          </a:bodyPr>
          <a:lstStyle/>
          <a:p>
            <a:pPr algn="just">
              <a:lnSpc>
                <a:spcPct val="115000"/>
              </a:lnSpc>
              <a:spcAft>
                <a:spcPts val="0"/>
              </a:spcAft>
            </a:pPr>
            <a:r>
              <a:rPr lang="es-CO" sz="3600" dirty="0">
                <a:solidFill>
                  <a:schemeClr val="bg1"/>
                </a:solidFill>
                <a:latin typeface="Arial" pitchFamily="34" charset="0"/>
                <a:ea typeface="Times New Roman" panose="02020603050405020304" pitchFamily="18" charset="0"/>
                <a:cs typeface="Arial" pitchFamily="34" charset="0"/>
              </a:rPr>
              <a:t>Las nuevas formas de organización familiar, los movimientos de liberación nacional, social y sexual, la inestabilidad familiar y cambios demográficos, contribuyen a la crisis del patriarcado. El patriarcado está en decadencia y perdiendo la legitimidad que hace siglos le hacía incuestionable. </a:t>
            </a:r>
            <a:endParaRPr lang="en-US" sz="3600" dirty="0">
              <a:solidFill>
                <a:schemeClr val="bg1"/>
              </a:solidFill>
              <a:effectLst/>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2923955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Rectángulo"/>
          <p:cNvSpPr/>
          <p:nvPr/>
        </p:nvSpPr>
        <p:spPr>
          <a:xfrm>
            <a:off x="4238785" y="1495586"/>
            <a:ext cx="6726265" cy="3970318"/>
          </a:xfrm>
          <a:prstGeom prst="rect">
            <a:avLst/>
          </a:prstGeom>
        </p:spPr>
        <p:txBody>
          <a:bodyPr wrap="square">
            <a:spAutoFit/>
          </a:bodyPr>
          <a:lstStyle/>
          <a:p>
            <a:pPr algn="just"/>
            <a:r>
              <a:rPr lang="es-CO" sz="3600" dirty="0">
                <a:solidFill>
                  <a:schemeClr val="bg1"/>
                </a:solidFill>
              </a:rPr>
              <a:t>Las violencias ejercidas contra las mujeres han arruinado su capacidad de emanciparse.</a:t>
            </a:r>
          </a:p>
          <a:p>
            <a:pPr algn="just"/>
            <a:endParaRPr lang="es-CO" sz="3600" dirty="0">
              <a:solidFill>
                <a:schemeClr val="bg1"/>
              </a:solidFill>
            </a:endParaRPr>
          </a:p>
          <a:p>
            <a:pPr algn="just"/>
            <a:r>
              <a:rPr lang="es-CO" sz="3600" dirty="0">
                <a:solidFill>
                  <a:schemeClr val="bg1"/>
                </a:solidFill>
              </a:rPr>
              <a:t> Es necesario crear, construir y desarrollar, el movimiento femenino popular.</a:t>
            </a:r>
            <a:endParaRPr lang="en-US" sz="3600" dirty="0">
              <a:solidFill>
                <a:schemeClr val="bg1"/>
              </a:solidFill>
            </a:endParaRPr>
          </a:p>
        </p:txBody>
      </p:sp>
    </p:spTree>
    <p:extLst>
      <p:ext uri="{BB962C8B-B14F-4D97-AF65-F5344CB8AC3E}">
        <p14:creationId xmlns:p14="http://schemas.microsoft.com/office/powerpoint/2010/main" val="51617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1387097" y="898901"/>
            <a:ext cx="9337729" cy="4552015"/>
          </a:xfrm>
          <a:prstGeom prst="rect">
            <a:avLst/>
          </a:prstGeom>
        </p:spPr>
        <p:txBody>
          <a:bodyPr wrap="square">
            <a:spAutoFit/>
          </a:bodyPr>
          <a:lstStyle/>
          <a:p>
            <a:pPr algn="just">
              <a:lnSpc>
                <a:spcPct val="115000"/>
              </a:lnSpc>
              <a:spcAft>
                <a:spcPts val="0"/>
              </a:spcAft>
            </a:pPr>
            <a:r>
              <a:rPr lang="es-CO" sz="3600" dirty="0">
                <a:solidFill>
                  <a:schemeClr val="bg1"/>
                </a:solidFill>
                <a:latin typeface="Arial" pitchFamily="34" charset="0"/>
                <a:ea typeface="Times New Roman" panose="02020603050405020304" pitchFamily="18" charset="0"/>
                <a:cs typeface="Arial" pitchFamily="34" charset="0"/>
              </a:rPr>
              <a:t>Sin embargo, sin unidad, organización, lucha y sin la conciencia de los hombres de no oprimir y de las mujeres de no permitir que se les oprima, va a ser muy difícil derrotar este lastre que cargamos las mujeres sobre nuestros hombros desde hace más de cinco mil años.</a:t>
            </a:r>
            <a:endParaRPr lang="en-US" sz="3600" dirty="0">
              <a:solidFill>
                <a:schemeClr val="bg1"/>
              </a:solidFill>
              <a:effectLst/>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862970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1419367" y="632740"/>
            <a:ext cx="9062113" cy="5826210"/>
          </a:xfrm>
          <a:prstGeom prst="rect">
            <a:avLst/>
          </a:prstGeom>
        </p:spPr>
        <p:txBody>
          <a:bodyPr wrap="square">
            <a:spAutoFit/>
          </a:bodyPr>
          <a:lstStyle/>
          <a:p>
            <a:pPr algn="just">
              <a:lnSpc>
                <a:spcPct val="115000"/>
              </a:lnSpc>
              <a:spcAft>
                <a:spcPts val="0"/>
              </a:spcAft>
            </a:pPr>
            <a:r>
              <a:rPr lang="es-CO" sz="3600" dirty="0">
                <a:solidFill>
                  <a:schemeClr val="bg1"/>
                </a:solidFill>
                <a:latin typeface="Arial" pitchFamily="34" charset="0"/>
                <a:ea typeface="Times New Roman" panose="02020603050405020304" pitchFamily="18" charset="0"/>
                <a:cs typeface="Arial" pitchFamily="34" charset="0"/>
              </a:rPr>
              <a:t>Las mujeres debemos participar activamente en todas las luchas que conduzcan a nuestra definitiva y permanente emancipación. </a:t>
            </a:r>
          </a:p>
          <a:p>
            <a:pPr algn="just">
              <a:lnSpc>
                <a:spcPct val="115000"/>
              </a:lnSpc>
              <a:spcAft>
                <a:spcPts val="0"/>
              </a:spcAft>
            </a:pPr>
            <a:r>
              <a:rPr lang="es-CO" sz="3600" dirty="0">
                <a:solidFill>
                  <a:schemeClr val="bg1"/>
                </a:solidFill>
                <a:latin typeface="Arial" pitchFamily="34" charset="0"/>
                <a:ea typeface="Times New Roman" panose="02020603050405020304" pitchFamily="18" charset="0"/>
                <a:cs typeface="Arial" pitchFamily="34" charset="0"/>
              </a:rPr>
              <a:t>Hay que fomentar la solidaridad entre mujeres. </a:t>
            </a:r>
          </a:p>
          <a:p>
            <a:pPr algn="just">
              <a:lnSpc>
                <a:spcPct val="115000"/>
              </a:lnSpc>
              <a:spcAft>
                <a:spcPts val="0"/>
              </a:spcAft>
            </a:pPr>
            <a:r>
              <a:rPr lang="es-CO" sz="3600" dirty="0">
                <a:solidFill>
                  <a:schemeClr val="bg1"/>
                </a:solidFill>
                <a:latin typeface="Arial" pitchFamily="34" charset="0"/>
                <a:ea typeface="Times New Roman" panose="02020603050405020304" pitchFamily="18" charset="0"/>
                <a:cs typeface="Arial" pitchFamily="34" charset="0"/>
              </a:rPr>
              <a:t>Los hombres tienen que transformar su relación con las mujeres y el mundo.</a:t>
            </a:r>
            <a:endParaRPr lang="en-US" sz="3600" dirty="0">
              <a:solidFill>
                <a:schemeClr val="bg1"/>
              </a:solidFill>
              <a:latin typeface="Arial" pitchFamily="34" charset="0"/>
              <a:ea typeface="Calibri" panose="020F0502020204030204" pitchFamily="34" charset="0"/>
              <a:cs typeface="Arial" pitchFamily="34" charset="0"/>
            </a:endParaRPr>
          </a:p>
          <a:p>
            <a:pPr algn="just">
              <a:lnSpc>
                <a:spcPct val="115000"/>
              </a:lnSpc>
              <a:spcAft>
                <a:spcPts val="0"/>
              </a:spcAft>
            </a:pPr>
            <a:r>
              <a:rPr lang="es-CO" sz="3600" dirty="0">
                <a:latin typeface="Cambria" panose="02040503050406030204" pitchFamily="18"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2568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968992" y="838791"/>
            <a:ext cx="9894626" cy="4799775"/>
          </a:xfrm>
          <a:prstGeom prst="rect">
            <a:avLst/>
          </a:prstGeom>
        </p:spPr>
        <p:txBody>
          <a:bodyPr wrap="square">
            <a:spAutoFit/>
          </a:bodyPr>
          <a:lstStyle/>
          <a:p>
            <a:pPr algn="ctr">
              <a:lnSpc>
                <a:spcPct val="115000"/>
              </a:lnSpc>
              <a:spcAft>
                <a:spcPts val="0"/>
              </a:spcAft>
            </a:pPr>
            <a:r>
              <a:rPr lang="es-CO" sz="3200" b="1" dirty="0">
                <a:solidFill>
                  <a:schemeClr val="bg1"/>
                </a:solidFill>
                <a:latin typeface="Arial" pitchFamily="34" charset="0"/>
                <a:ea typeface="Calibri" panose="020F0502020204030204" pitchFamily="34" charset="0"/>
                <a:cs typeface="Arial" pitchFamily="34" charset="0"/>
              </a:rPr>
              <a:t>Las mujeres y el sindicalismo</a:t>
            </a:r>
            <a:endParaRPr lang="en-US" sz="3200" dirty="0">
              <a:solidFill>
                <a:schemeClr val="bg1"/>
              </a:solidFill>
              <a:latin typeface="Arial" pitchFamily="34" charset="0"/>
              <a:ea typeface="Calibri" panose="020F0502020204030204" pitchFamily="34" charset="0"/>
              <a:cs typeface="Arial" pitchFamily="34" charset="0"/>
            </a:endParaRPr>
          </a:p>
          <a:p>
            <a:pPr algn="just">
              <a:lnSpc>
                <a:spcPct val="115000"/>
              </a:lnSpc>
              <a:spcAft>
                <a:spcPts val="0"/>
              </a:spcAft>
            </a:pPr>
            <a:r>
              <a:rPr lang="es-CO" b="1" dirty="0">
                <a:solidFill>
                  <a:schemeClr val="bg1"/>
                </a:solidFill>
                <a:latin typeface="Arial" pitchFamily="34" charset="0"/>
                <a:ea typeface="Calibri" panose="020F0502020204030204" pitchFamily="34" charset="0"/>
                <a:cs typeface="Arial" pitchFamily="34" charset="0"/>
              </a:rPr>
              <a:t> </a:t>
            </a:r>
            <a:endParaRPr lang="en-US" dirty="0">
              <a:solidFill>
                <a:schemeClr val="bg1"/>
              </a:solidFill>
              <a:latin typeface="Arial" pitchFamily="34" charset="0"/>
              <a:ea typeface="Calibri" panose="020F0502020204030204" pitchFamily="34" charset="0"/>
              <a:cs typeface="Arial" pitchFamily="34" charset="0"/>
            </a:endParaRPr>
          </a:p>
          <a:p>
            <a:pPr algn="just">
              <a:lnSpc>
                <a:spcPct val="115000"/>
              </a:lnSpc>
              <a:spcAft>
                <a:spcPts val="0"/>
              </a:spcAft>
            </a:pPr>
            <a:r>
              <a:rPr lang="es-CO" sz="2400" dirty="0">
                <a:solidFill>
                  <a:schemeClr val="bg1"/>
                </a:solidFill>
                <a:latin typeface="Arial" pitchFamily="34" charset="0"/>
                <a:ea typeface="Calibri" panose="020F0502020204030204" pitchFamily="34" charset="0"/>
                <a:cs typeface="Arial" pitchFamily="34" charset="0"/>
              </a:rPr>
              <a:t>Es evidente que la participación activa, decidida e incondicional de las mujeres, ha sido, es y será, la punta de lanza para que cualquier movimiento social, político y revolucionario, se cree, se construya, se consolide y se visibilice. </a:t>
            </a:r>
          </a:p>
          <a:p>
            <a:pPr algn="just">
              <a:lnSpc>
                <a:spcPct val="115000"/>
              </a:lnSpc>
              <a:spcAft>
                <a:spcPts val="0"/>
              </a:spcAft>
            </a:pPr>
            <a:r>
              <a:rPr lang="es-CO" sz="2400" dirty="0">
                <a:solidFill>
                  <a:schemeClr val="bg1"/>
                </a:solidFill>
                <a:latin typeface="Arial" pitchFamily="34" charset="0"/>
                <a:ea typeface="Calibri" panose="020F0502020204030204" pitchFamily="34" charset="0"/>
                <a:cs typeface="Arial" pitchFamily="34" charset="0"/>
              </a:rPr>
              <a:t>Y al mismo tiempo toda su participación histórica, incluido el movimiento sindical, ha desconocido, </a:t>
            </a:r>
            <a:r>
              <a:rPr lang="es-CO" sz="2400" dirty="0" err="1">
                <a:solidFill>
                  <a:schemeClr val="bg1"/>
                </a:solidFill>
                <a:latin typeface="Arial" pitchFamily="34" charset="0"/>
                <a:ea typeface="Calibri" panose="020F0502020204030204" pitchFamily="34" charset="0"/>
                <a:cs typeface="Arial" pitchFamily="34" charset="0"/>
              </a:rPr>
              <a:t>invisibilizado</a:t>
            </a:r>
            <a:r>
              <a:rPr lang="es-CO" sz="2400" dirty="0">
                <a:solidFill>
                  <a:schemeClr val="bg1"/>
                </a:solidFill>
                <a:latin typeface="Arial" pitchFamily="34" charset="0"/>
                <a:ea typeface="Calibri" panose="020F0502020204030204" pitchFamily="34" charset="0"/>
                <a:cs typeface="Arial" pitchFamily="34" charset="0"/>
              </a:rPr>
              <a:t>, menospreciado y puesto en un papel secundario el rol que juega y ha jugado la mujer en la lucha porque la historia, la han escrito los hombres.</a:t>
            </a:r>
            <a:endParaRPr lang="en-US" sz="2400" dirty="0">
              <a:solidFill>
                <a:schemeClr val="bg1"/>
              </a:solidFill>
              <a:latin typeface="Arial" pitchFamily="34" charset="0"/>
              <a:ea typeface="Calibri" panose="020F0502020204030204" pitchFamily="34" charset="0"/>
              <a:cs typeface="Arial" pitchFamily="34" charset="0"/>
            </a:endParaRPr>
          </a:p>
          <a:p>
            <a:pPr algn="just">
              <a:lnSpc>
                <a:spcPct val="115000"/>
              </a:lnSpc>
              <a:spcAft>
                <a:spcPts val="0"/>
              </a:spcAft>
            </a:pPr>
            <a:r>
              <a:rPr lang="es-CO" sz="2400" dirty="0">
                <a:solidFill>
                  <a:schemeClr val="bg1"/>
                </a:solidFill>
                <a:latin typeface="Arial" pitchFamily="34" charset="0"/>
                <a:ea typeface="Calibri" panose="020F0502020204030204" pitchFamily="34" charset="0"/>
                <a:cs typeface="Arial" pitchFamily="34" charset="0"/>
              </a:rPr>
              <a:t> </a:t>
            </a:r>
            <a:endParaRPr lang="en-US" sz="2400" dirty="0">
              <a:solidFill>
                <a:schemeClr val="bg1"/>
              </a:solidFill>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9521540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1464590" y="557939"/>
            <a:ext cx="9399028" cy="4905958"/>
          </a:xfrm>
          <a:prstGeom prst="rect">
            <a:avLst/>
          </a:prstGeom>
        </p:spPr>
        <p:txBody>
          <a:bodyPr wrap="square">
            <a:spAutoFit/>
          </a:bodyPr>
          <a:lstStyle/>
          <a:p>
            <a:pPr algn="just">
              <a:lnSpc>
                <a:spcPct val="115000"/>
              </a:lnSpc>
              <a:spcAft>
                <a:spcPts val="0"/>
              </a:spcAft>
            </a:pPr>
            <a:r>
              <a:rPr lang="es-CO" sz="2000" dirty="0">
                <a:solidFill>
                  <a:schemeClr val="bg1"/>
                </a:solidFill>
                <a:latin typeface="Arial" pitchFamily="34" charset="0"/>
                <a:ea typeface="Calibri" panose="020F0502020204030204" pitchFamily="34" charset="0"/>
                <a:cs typeface="Arial" pitchFamily="34" charset="0"/>
              </a:rPr>
              <a:t> </a:t>
            </a:r>
            <a:endParaRPr lang="en-US" sz="2000" dirty="0">
              <a:solidFill>
                <a:schemeClr val="bg1"/>
              </a:solidFill>
              <a:latin typeface="Arial" pitchFamily="34" charset="0"/>
              <a:ea typeface="Calibri" panose="020F0502020204030204" pitchFamily="34" charset="0"/>
              <a:cs typeface="Arial" pitchFamily="34" charset="0"/>
            </a:endParaRPr>
          </a:p>
          <a:p>
            <a:pPr algn="just">
              <a:lnSpc>
                <a:spcPct val="115000"/>
              </a:lnSpc>
              <a:spcAft>
                <a:spcPts val="0"/>
              </a:spcAft>
            </a:pPr>
            <a:r>
              <a:rPr lang="es-CO" sz="2800" dirty="0">
                <a:solidFill>
                  <a:schemeClr val="bg1"/>
                </a:solidFill>
                <a:latin typeface="Arial" pitchFamily="34" charset="0"/>
                <a:ea typeface="Calibri" panose="020F0502020204030204" pitchFamily="34" charset="0"/>
                <a:cs typeface="Arial" pitchFamily="34" charset="0"/>
              </a:rPr>
              <a:t>Veamos: </a:t>
            </a:r>
            <a:endParaRPr lang="en-US" sz="2800" dirty="0">
              <a:solidFill>
                <a:schemeClr val="bg1"/>
              </a:solidFill>
              <a:latin typeface="Arial" pitchFamily="34" charset="0"/>
              <a:ea typeface="Calibri" panose="020F0502020204030204" pitchFamily="34" charset="0"/>
              <a:cs typeface="Arial" pitchFamily="34" charset="0"/>
            </a:endParaRPr>
          </a:p>
          <a:p>
            <a:pPr algn="just">
              <a:lnSpc>
                <a:spcPct val="115000"/>
              </a:lnSpc>
              <a:spcAft>
                <a:spcPts val="0"/>
              </a:spcAft>
            </a:pPr>
            <a:r>
              <a:rPr lang="es-CO" sz="2800" dirty="0">
                <a:solidFill>
                  <a:schemeClr val="bg1"/>
                </a:solidFill>
                <a:latin typeface="Arial" pitchFamily="34" charset="0"/>
                <a:ea typeface="Calibri" panose="020F0502020204030204" pitchFamily="34" charset="0"/>
                <a:cs typeface="Arial" pitchFamily="34" charset="0"/>
              </a:rPr>
              <a:t>Según la historia oficial de Colombia la primera huelga obrera fue la de las bananeras, se necesitó que el Colectivo </a:t>
            </a:r>
            <a:r>
              <a:rPr lang="es-CO" sz="2800" dirty="0" err="1">
                <a:solidFill>
                  <a:schemeClr val="bg1"/>
                </a:solidFill>
                <a:latin typeface="Arial" pitchFamily="34" charset="0"/>
                <a:ea typeface="Calibri" panose="020F0502020204030204" pitchFamily="34" charset="0"/>
                <a:cs typeface="Arial" pitchFamily="34" charset="0"/>
              </a:rPr>
              <a:t>Betsabé</a:t>
            </a:r>
            <a:r>
              <a:rPr lang="es-CO" sz="2800" dirty="0">
                <a:solidFill>
                  <a:schemeClr val="bg1"/>
                </a:solidFill>
                <a:latin typeface="Arial" pitchFamily="34" charset="0"/>
                <a:ea typeface="Calibri" panose="020F0502020204030204" pitchFamily="34" charset="0"/>
                <a:cs typeface="Arial" pitchFamily="34" charset="0"/>
              </a:rPr>
              <a:t> Espinal recuperara la historia de la primera huelga en Colombia, abanderada y dirigida por mujeres en cabeza de </a:t>
            </a:r>
            <a:r>
              <a:rPr lang="es-CO" sz="2800" dirty="0" err="1">
                <a:solidFill>
                  <a:schemeClr val="bg1"/>
                </a:solidFill>
                <a:latin typeface="Arial" pitchFamily="34" charset="0"/>
                <a:ea typeface="Calibri" panose="020F0502020204030204" pitchFamily="34" charset="0"/>
                <a:cs typeface="Arial" pitchFamily="34" charset="0"/>
              </a:rPr>
              <a:t>Betsabé</a:t>
            </a:r>
            <a:r>
              <a:rPr lang="es-CO" sz="2800" dirty="0">
                <a:solidFill>
                  <a:schemeClr val="bg1"/>
                </a:solidFill>
                <a:latin typeface="Arial" pitchFamily="34" charset="0"/>
                <a:ea typeface="Calibri" panose="020F0502020204030204" pitchFamily="34" charset="0"/>
                <a:cs typeface="Arial" pitchFamily="34" charset="0"/>
              </a:rPr>
              <a:t>. </a:t>
            </a:r>
          </a:p>
          <a:p>
            <a:pPr algn="just">
              <a:lnSpc>
                <a:spcPct val="115000"/>
              </a:lnSpc>
              <a:spcAft>
                <a:spcPts val="0"/>
              </a:spcAft>
            </a:pPr>
            <a:r>
              <a:rPr lang="es-CO" sz="2800" dirty="0">
                <a:solidFill>
                  <a:schemeClr val="bg1"/>
                </a:solidFill>
                <a:latin typeface="Arial" pitchFamily="34" charset="0"/>
                <a:ea typeface="Calibri" panose="020F0502020204030204" pitchFamily="34" charset="0"/>
                <a:cs typeface="Arial" pitchFamily="34" charset="0"/>
              </a:rPr>
              <a:t>Una huelga triunfante con el apoyo de todo el pueblo </a:t>
            </a:r>
            <a:r>
              <a:rPr lang="es-CO" sz="2800" dirty="0" err="1">
                <a:solidFill>
                  <a:schemeClr val="bg1"/>
                </a:solidFill>
                <a:latin typeface="Arial" pitchFamily="34" charset="0"/>
                <a:ea typeface="Calibri" panose="020F0502020204030204" pitchFamily="34" charset="0"/>
                <a:cs typeface="Arial" pitchFamily="34" charset="0"/>
              </a:rPr>
              <a:t>bellanita</a:t>
            </a:r>
            <a:r>
              <a:rPr lang="es-CO" sz="2800" dirty="0">
                <a:solidFill>
                  <a:schemeClr val="bg1"/>
                </a:solidFill>
                <a:latin typeface="Arial" pitchFamily="34" charset="0"/>
                <a:ea typeface="Calibri" panose="020F0502020204030204" pitchFamily="34" charset="0"/>
                <a:cs typeface="Arial" pitchFamily="34" charset="0"/>
              </a:rPr>
              <a:t>, donde éstas leonas conquistaron todos los aspectos de su pliego de peticiones.</a:t>
            </a:r>
            <a:endParaRPr lang="en-US" sz="2800" dirty="0">
              <a:solidFill>
                <a:schemeClr val="bg1"/>
              </a:solidFill>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3149314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1503336" y="829159"/>
            <a:ext cx="9046383" cy="5189113"/>
          </a:xfrm>
          <a:prstGeom prst="rect">
            <a:avLst/>
          </a:prstGeom>
        </p:spPr>
        <p:txBody>
          <a:bodyPr wrap="square">
            <a:spAutoFit/>
          </a:bodyPr>
          <a:lstStyle/>
          <a:p>
            <a:pPr algn="just">
              <a:lnSpc>
                <a:spcPct val="115000"/>
              </a:lnSpc>
              <a:spcAft>
                <a:spcPts val="0"/>
              </a:spcAft>
            </a:pPr>
            <a:r>
              <a:rPr lang="es-CO" sz="3200" dirty="0">
                <a:solidFill>
                  <a:schemeClr val="bg1"/>
                </a:solidFill>
                <a:latin typeface="Arial" pitchFamily="34" charset="0"/>
                <a:ea typeface="Calibri" panose="020F0502020204030204" pitchFamily="34" charset="0"/>
                <a:cs typeface="Arial" pitchFamily="34" charset="0"/>
              </a:rPr>
              <a:t>Según la historia, María Cano, era alcohólica, pero tuvieron que pasar varios años para recuperar el verdadero legado de una mujer que lo entregó todo en aras de la consolidación de los sindicatos y en la lucha por la defensa de los intereses de la clase obrera. </a:t>
            </a:r>
          </a:p>
          <a:p>
            <a:pPr algn="just">
              <a:lnSpc>
                <a:spcPct val="115000"/>
              </a:lnSpc>
              <a:spcAft>
                <a:spcPts val="0"/>
              </a:spcAft>
            </a:pPr>
            <a:r>
              <a:rPr lang="es-CO" sz="3200" dirty="0">
                <a:solidFill>
                  <a:schemeClr val="bg1"/>
                </a:solidFill>
                <a:latin typeface="Arial" pitchFamily="34" charset="0"/>
                <a:ea typeface="Calibri" panose="020F0502020204030204" pitchFamily="34" charset="0"/>
                <a:cs typeface="Arial" pitchFamily="34" charset="0"/>
              </a:rPr>
              <a:t>Militante y activista del primer Partido Socialista en Colombia, renunció a una vida acomodada para entregarse a ésta causa.</a:t>
            </a:r>
            <a:endParaRPr lang="en-US" sz="3200" dirty="0">
              <a:solidFill>
                <a:schemeClr val="bg1"/>
              </a:solidFill>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3335108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1394847" y="519193"/>
            <a:ext cx="9154872" cy="5507662"/>
          </a:xfrm>
          <a:prstGeom prst="rect">
            <a:avLst/>
          </a:prstGeom>
        </p:spPr>
        <p:txBody>
          <a:bodyPr wrap="square">
            <a:spAutoFit/>
          </a:bodyPr>
          <a:lstStyle/>
          <a:p>
            <a:pPr algn="just">
              <a:lnSpc>
                <a:spcPct val="115000"/>
              </a:lnSpc>
              <a:spcAft>
                <a:spcPts val="0"/>
              </a:spcAft>
            </a:pPr>
            <a:r>
              <a:rPr lang="es-CO" sz="2400" dirty="0">
                <a:solidFill>
                  <a:schemeClr val="bg1"/>
                </a:solidFill>
                <a:latin typeface="Arial" pitchFamily="34" charset="0"/>
                <a:ea typeface="Calibri" panose="020F0502020204030204" pitchFamily="34" charset="0"/>
                <a:cs typeface="Arial" pitchFamily="34" charset="0"/>
              </a:rPr>
              <a:t>Según la historia, Juana Julia Guzmán era la roba tierras, pero ocultan que en toda la costa colombiana conformó miles de Células de obreros que fueron la base de sólidos sindicatos y en esa alianza obrera y campesina, la recuperación de grandes extensiones de terrenos Baldíos, puestos al servicio de miles y miles de familias campesinas, que obligaron a legislar y a dar origen a la primera reforma agraria y a una consigna levantada con la sangre indeleble desde ese momento hasta ahora “La Tierra </a:t>
            </a:r>
            <a:r>
              <a:rPr lang="es-CO" sz="2400" dirty="0" err="1">
                <a:solidFill>
                  <a:schemeClr val="bg1"/>
                </a:solidFill>
                <a:latin typeface="Arial" pitchFamily="34" charset="0"/>
                <a:ea typeface="Calibri" panose="020F0502020204030204" pitchFamily="34" charset="0"/>
                <a:cs typeface="Arial" pitchFamily="34" charset="0"/>
              </a:rPr>
              <a:t>P´al</a:t>
            </a:r>
            <a:r>
              <a:rPr lang="es-CO" sz="2400" dirty="0">
                <a:solidFill>
                  <a:schemeClr val="bg1"/>
                </a:solidFill>
                <a:latin typeface="Arial" pitchFamily="34" charset="0"/>
                <a:ea typeface="Calibri" panose="020F0502020204030204" pitchFamily="34" charset="0"/>
                <a:cs typeface="Arial" pitchFamily="34" charset="0"/>
              </a:rPr>
              <a:t> que la trabaja.”</a:t>
            </a:r>
          </a:p>
          <a:p>
            <a:pPr algn="just">
              <a:lnSpc>
                <a:spcPct val="115000"/>
              </a:lnSpc>
              <a:spcAft>
                <a:spcPts val="0"/>
              </a:spcAft>
            </a:pPr>
            <a:endParaRPr lang="en-US" sz="2400" dirty="0">
              <a:solidFill>
                <a:schemeClr val="bg1"/>
              </a:solidFill>
              <a:latin typeface="Arial" pitchFamily="34" charset="0"/>
              <a:ea typeface="Calibri" panose="020F0502020204030204" pitchFamily="34" charset="0"/>
              <a:cs typeface="Arial" pitchFamily="34" charset="0"/>
            </a:endParaRPr>
          </a:p>
          <a:p>
            <a:pPr algn="just">
              <a:lnSpc>
                <a:spcPct val="115000"/>
              </a:lnSpc>
              <a:spcAft>
                <a:spcPts val="0"/>
              </a:spcAft>
            </a:pPr>
            <a:r>
              <a:rPr lang="es-CO" sz="2400" dirty="0">
                <a:solidFill>
                  <a:schemeClr val="bg1"/>
                </a:solidFill>
                <a:latin typeface="Arial" pitchFamily="34" charset="0"/>
                <a:ea typeface="Calibri" panose="020F0502020204030204" pitchFamily="34" charset="0"/>
                <a:cs typeface="Arial" pitchFamily="34" charset="0"/>
              </a:rPr>
              <a:t>Y la lista se hace interminable porque apenas hemos recuperado una ínfima muestra de esas heroínas olvidadas e </a:t>
            </a:r>
            <a:r>
              <a:rPr lang="es-CO" sz="2400" dirty="0" err="1">
                <a:solidFill>
                  <a:schemeClr val="bg1"/>
                </a:solidFill>
                <a:latin typeface="Arial" pitchFamily="34" charset="0"/>
                <a:ea typeface="Calibri" panose="020F0502020204030204" pitchFamily="34" charset="0"/>
                <a:cs typeface="Arial" pitchFamily="34" charset="0"/>
              </a:rPr>
              <a:t>invisibilizadas</a:t>
            </a:r>
            <a:r>
              <a:rPr lang="es-CO" sz="2400" dirty="0">
                <a:solidFill>
                  <a:schemeClr val="bg1"/>
                </a:solidFill>
                <a:latin typeface="Arial" pitchFamily="34" charset="0"/>
                <a:ea typeface="Calibri" panose="020F0502020204030204" pitchFamily="34" charset="0"/>
                <a:cs typeface="Arial" pitchFamily="34" charset="0"/>
              </a:rPr>
              <a:t>…</a:t>
            </a:r>
            <a:endParaRPr lang="en-US" sz="2400" dirty="0">
              <a:solidFill>
                <a:schemeClr val="bg1"/>
              </a:solidFill>
              <a:latin typeface="Arial" pitchFamily="34" charset="0"/>
              <a:ea typeface="Calibri" panose="020F0502020204030204" pitchFamily="34" charset="0"/>
              <a:cs typeface="Arial" pitchFamily="34" charset="0"/>
            </a:endParaRPr>
          </a:p>
          <a:p>
            <a:pPr algn="just">
              <a:lnSpc>
                <a:spcPct val="115000"/>
              </a:lnSpc>
              <a:spcAft>
                <a:spcPts val="0"/>
              </a:spcAft>
            </a:pPr>
            <a:r>
              <a:rPr lang="es-CO" dirty="0">
                <a:solidFill>
                  <a:schemeClr val="bg1"/>
                </a:solidFill>
                <a:latin typeface="Arial" pitchFamily="34" charset="0"/>
                <a:ea typeface="Calibri" panose="020F0502020204030204" pitchFamily="34" charset="0"/>
                <a:cs typeface="Arial" pitchFamily="34" charset="0"/>
              </a:rPr>
              <a:t> </a:t>
            </a:r>
            <a:endParaRPr lang="en-US" dirty="0">
              <a:solidFill>
                <a:schemeClr val="bg1"/>
              </a:solidFill>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3979429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1177870" y="834444"/>
            <a:ext cx="9957662" cy="4622804"/>
          </a:xfrm>
          <a:prstGeom prst="rect">
            <a:avLst/>
          </a:prstGeom>
        </p:spPr>
        <p:txBody>
          <a:bodyPr wrap="square">
            <a:spAutoFit/>
          </a:bodyPr>
          <a:lstStyle/>
          <a:p>
            <a:pPr algn="just">
              <a:lnSpc>
                <a:spcPct val="115000"/>
              </a:lnSpc>
              <a:spcAft>
                <a:spcPts val="0"/>
              </a:spcAft>
            </a:pPr>
            <a:r>
              <a:rPr lang="es-CO" sz="3200" dirty="0">
                <a:solidFill>
                  <a:schemeClr val="bg1"/>
                </a:solidFill>
                <a:latin typeface="Arial" pitchFamily="34" charset="0"/>
                <a:ea typeface="Calibri" panose="020F0502020204030204" pitchFamily="34" charset="0"/>
                <a:cs typeface="Arial" pitchFamily="34" charset="0"/>
              </a:rPr>
              <a:t>Es indudable por éste pequeño recuento y por todas las vivencias cotidianas, que el movimiento sindical en Colombia, tiene altas expresiones machistas -desde sus orígenes- en todas sus manifestaciones: intimidación, presión, burla, acoso sexual, mercatización, exclusión y demás prácticas machistas que se supone no deben hacer parte del proletariado y su proceso de emancipación. </a:t>
            </a:r>
            <a:endParaRPr lang="en-US" sz="3200" dirty="0">
              <a:solidFill>
                <a:schemeClr val="bg1"/>
              </a:solidFill>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720121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1201119" y="834444"/>
            <a:ext cx="9785328" cy="5189113"/>
          </a:xfrm>
          <a:prstGeom prst="rect">
            <a:avLst/>
          </a:prstGeom>
        </p:spPr>
        <p:txBody>
          <a:bodyPr wrap="square">
            <a:spAutoFit/>
          </a:bodyPr>
          <a:lstStyle/>
          <a:p>
            <a:pPr algn="just">
              <a:lnSpc>
                <a:spcPct val="115000"/>
              </a:lnSpc>
              <a:spcAft>
                <a:spcPts val="0"/>
              </a:spcAft>
            </a:pPr>
            <a:r>
              <a:rPr lang="es-CO" sz="3200" dirty="0">
                <a:solidFill>
                  <a:schemeClr val="bg1"/>
                </a:solidFill>
                <a:latin typeface="Arial" pitchFamily="34" charset="0"/>
                <a:ea typeface="Calibri" panose="020F0502020204030204" pitchFamily="34" charset="0"/>
                <a:cs typeface="Arial" pitchFamily="34" charset="0"/>
              </a:rPr>
              <a:t>Por eso hemos acuñado la consigna de que nosotras debemos luchar doblemente para acabar con la doble opresión y la doble explotación de la mujer en la sociedad. Y son precisamente los compañeros dirigentes del movimiento sindical, quiénes deben dar ejemplo con un trato equitativo, respetuoso y de reconocimiento de la lucha emancipadora de la mujer en todos los ámbitos sociales, en otras palabras.. </a:t>
            </a:r>
            <a:endParaRPr lang="en-US" sz="3200" dirty="0">
              <a:solidFill>
                <a:schemeClr val="bg1"/>
              </a:solidFill>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3916707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1394847" y="1427160"/>
            <a:ext cx="9035512" cy="3170099"/>
          </a:xfrm>
          <a:prstGeom prst="rect">
            <a:avLst/>
          </a:prstGeom>
        </p:spPr>
        <p:txBody>
          <a:bodyPr wrap="square">
            <a:spAutoFit/>
          </a:bodyPr>
          <a:lstStyle/>
          <a:p>
            <a:pPr algn="ctr"/>
            <a:r>
              <a:rPr lang="es-CO" sz="4000" dirty="0">
                <a:solidFill>
                  <a:schemeClr val="bg1"/>
                </a:solidFill>
                <a:latin typeface="Cambria" panose="02040503050406030204" pitchFamily="18" charset="0"/>
                <a:ea typeface="Calibri" panose="020F0502020204030204" pitchFamily="34" charset="0"/>
                <a:cs typeface="Times New Roman" panose="02020603050405020304" pitchFamily="18" charset="0"/>
              </a:rPr>
              <a:t>Es urgente y necesario que se hagan consciencia de no oprimir a ninguna mujer.</a:t>
            </a:r>
          </a:p>
          <a:p>
            <a:endParaRPr lang="es-CO" sz="4000" dirty="0">
              <a:solidFill>
                <a:schemeClr val="bg1"/>
              </a:solidFill>
              <a:latin typeface="Cambria" panose="02040503050406030204" pitchFamily="18" charset="0"/>
              <a:cs typeface="Times New Roman" panose="02020603050405020304" pitchFamily="18" charset="0"/>
            </a:endParaRPr>
          </a:p>
          <a:p>
            <a:r>
              <a:rPr lang="es-CO" sz="4000" dirty="0">
                <a:solidFill>
                  <a:schemeClr val="bg1"/>
                </a:solidFill>
                <a:latin typeface="Cambria" panose="02040503050406030204" pitchFamily="18" charset="0"/>
                <a:cs typeface="Times New Roman" panose="02020603050405020304" pitchFamily="18" charset="0"/>
              </a:rPr>
              <a:t>GRACIAS.</a:t>
            </a:r>
            <a:endParaRPr lang="en-US" sz="4000" dirty="0">
              <a:solidFill>
                <a:schemeClr val="bg1"/>
              </a:solidFill>
            </a:endParaRPr>
          </a:p>
        </p:txBody>
      </p:sp>
    </p:spTree>
    <p:extLst>
      <p:ext uri="{BB962C8B-B14F-4D97-AF65-F5344CB8AC3E}">
        <p14:creationId xmlns:p14="http://schemas.microsoft.com/office/powerpoint/2010/main" val="2354525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691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1854767" y="828680"/>
            <a:ext cx="7537206" cy="584775"/>
          </a:xfrm>
          <a:prstGeom prst="rect">
            <a:avLst/>
          </a:prstGeom>
        </p:spPr>
        <p:txBody>
          <a:bodyPr wrap="square">
            <a:spAutoFit/>
          </a:bodyPr>
          <a:lstStyle/>
          <a:p>
            <a:pPr algn="ctr"/>
            <a:r>
              <a:rPr lang="es-CO" sz="3200" b="1"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¿Qué es el Patriarcado?</a:t>
            </a:r>
            <a:endParaRPr lang="en-US" dirty="0">
              <a:solidFill>
                <a:schemeClr val="bg1"/>
              </a:solidFill>
            </a:endParaRPr>
          </a:p>
        </p:txBody>
      </p:sp>
      <p:sp>
        <p:nvSpPr>
          <p:cNvPr id="4" name="Rectángulo 3"/>
          <p:cNvSpPr/>
          <p:nvPr/>
        </p:nvSpPr>
        <p:spPr>
          <a:xfrm>
            <a:off x="573206" y="1693829"/>
            <a:ext cx="10672549" cy="3960764"/>
          </a:xfrm>
          <a:prstGeom prst="rect">
            <a:avLst/>
          </a:prstGeom>
        </p:spPr>
        <p:txBody>
          <a:bodyPr wrap="square">
            <a:spAutoFit/>
          </a:bodyPr>
          <a:lstStyle/>
          <a:p>
            <a:pPr algn="just">
              <a:lnSpc>
                <a:spcPct val="115000"/>
              </a:lnSpc>
              <a:spcAft>
                <a:spcPts val="0"/>
              </a:spcAft>
            </a:pPr>
            <a:r>
              <a:rPr lang="es-CO" sz="2800" dirty="0">
                <a:solidFill>
                  <a:schemeClr val="bg1"/>
                </a:solidFill>
                <a:latin typeface="Arial" pitchFamily="34" charset="0"/>
                <a:ea typeface="Times New Roman" panose="02020603050405020304" pitchFamily="18" charset="0"/>
                <a:cs typeface="Arial" pitchFamily="34" charset="0"/>
              </a:rPr>
              <a:t>La dominación sexual </a:t>
            </a:r>
            <a:r>
              <a:rPr lang="es-CO" sz="2800" b="1" dirty="0">
                <a:solidFill>
                  <a:schemeClr val="bg1"/>
                </a:solidFill>
                <a:latin typeface="Arial" pitchFamily="34" charset="0"/>
                <a:ea typeface="Times New Roman" panose="02020603050405020304" pitchFamily="18" charset="0"/>
                <a:cs typeface="Arial" pitchFamily="34" charset="0"/>
              </a:rPr>
              <a:t>como sistema básico de dominación</a:t>
            </a:r>
            <a:r>
              <a:rPr lang="es-CO" sz="2800" dirty="0">
                <a:solidFill>
                  <a:schemeClr val="bg1"/>
                </a:solidFill>
                <a:latin typeface="Arial" pitchFamily="34" charset="0"/>
                <a:ea typeface="Times New Roman" panose="02020603050405020304" pitchFamily="18" charset="0"/>
                <a:cs typeface="Arial" pitchFamily="34" charset="0"/>
              </a:rPr>
              <a:t> sobre el que se levanta el resto de dominaciones: clase, raza, otros. Es una estructura social basada en el poder del varón en la economía, la política, la ideología y generalizada en todos los ámbitos como dominio masculino sobre las mujeres y la sociedad, donde la mujer cumple un papel secundario y su tarea es de producción/reproducción. </a:t>
            </a:r>
          </a:p>
          <a:p>
            <a:pPr algn="just">
              <a:lnSpc>
                <a:spcPct val="115000"/>
              </a:lnSpc>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34547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3664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66654DF-C5F6-408E-801C-AFC79F3E6D2A}"/>
              </a:ext>
            </a:extLst>
          </p:cNvPr>
          <p:cNvSpPr txBox="1"/>
          <p:nvPr/>
        </p:nvSpPr>
        <p:spPr>
          <a:xfrm>
            <a:off x="3704823" y="592428"/>
            <a:ext cx="8487177" cy="5509200"/>
          </a:xfrm>
          <a:prstGeom prst="rect">
            <a:avLst/>
          </a:prstGeom>
          <a:noFill/>
        </p:spPr>
        <p:txBody>
          <a:bodyPr wrap="square">
            <a:spAutoFit/>
          </a:bodyPr>
          <a:lstStyle/>
          <a:p>
            <a:pPr algn="just"/>
            <a:r>
              <a:rPr lang="es-MX" sz="3200" b="1" dirty="0">
                <a:solidFill>
                  <a:schemeClr val="bg1"/>
                </a:solidFill>
                <a:latin typeface="Arial" panose="020B0604020202020204" pitchFamily="34" charset="0"/>
                <a:cs typeface="Arial" panose="020B0604020202020204" pitchFamily="34" charset="0"/>
              </a:rPr>
              <a:t>María de los Ángeles Cano Márquez</a:t>
            </a:r>
            <a:r>
              <a:rPr lang="es-MX" sz="3200" dirty="0">
                <a:solidFill>
                  <a:schemeClr val="bg1"/>
                </a:solidFill>
                <a:latin typeface="Arial" panose="020B0604020202020204" pitchFamily="34" charset="0"/>
                <a:cs typeface="Arial" panose="020B0604020202020204" pitchFamily="34" charset="0"/>
              </a:rPr>
              <a:t>,</a:t>
            </a:r>
            <a:r>
              <a:rPr lang="es-CO" sz="3200" b="1" dirty="0"/>
              <a:t> </a:t>
            </a:r>
            <a:r>
              <a:rPr lang="es-CO" sz="3200" b="1" dirty="0">
                <a:solidFill>
                  <a:schemeClr val="bg1"/>
                </a:solidFill>
              </a:rPr>
              <a:t>Nacimiento: </a:t>
            </a:r>
            <a:r>
              <a:rPr lang="es-CO" sz="3200" dirty="0">
                <a:solidFill>
                  <a:schemeClr val="bg1"/>
                </a:solidFill>
              </a:rPr>
              <a:t>12 de agosto de 1887, </a:t>
            </a:r>
            <a:r>
              <a:rPr lang="es-CO" sz="3200" dirty="0">
                <a:solidFill>
                  <a:schemeClr val="bg1"/>
                </a:solidFill>
                <a:hlinkClick r:id="rId3"/>
              </a:rPr>
              <a:t>Medellín</a:t>
            </a:r>
            <a:r>
              <a:rPr lang="es-MX" sz="3200" dirty="0">
                <a:solidFill>
                  <a:schemeClr val="bg1"/>
                </a:solidFill>
                <a:latin typeface="Arial" panose="020B0604020202020204" pitchFamily="34" charset="0"/>
                <a:cs typeface="Arial" panose="020B0604020202020204" pitchFamily="34" charset="0"/>
              </a:rPr>
              <a:t> fue la primera mujer líder política en Colombia; dirigió la lucha por los derechos civiles fundamentales de la población y por los derechos de los trabajadores asalariados; encabezó la convocatoria y agitación de las huelgas obreras, colaboró en la difusión de las ideas socialistas y participó de forma decisiva en la fundación del </a:t>
            </a:r>
            <a:r>
              <a:rPr lang="es-MX" sz="3200" u="sng" dirty="0">
                <a:solidFill>
                  <a:schemeClr val="bg1"/>
                </a:solidFill>
                <a:latin typeface="Arial" panose="020B0604020202020204" pitchFamily="34" charset="0"/>
                <a:cs typeface="Arial" panose="020B0604020202020204" pitchFamily="34" charset="0"/>
                <a:hlinkClick r:id="rId4"/>
              </a:rPr>
              <a:t>Partido Socialista Revolucionario </a:t>
            </a:r>
            <a:endParaRPr lang="es-MX"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1395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471B20-9AC8-4673-A287-D4128D919320}"/>
              </a:ext>
            </a:extLst>
          </p:cNvPr>
          <p:cNvSpPr txBox="1"/>
          <p:nvPr/>
        </p:nvSpPr>
        <p:spPr>
          <a:xfrm>
            <a:off x="115910" y="3735765"/>
            <a:ext cx="10290219" cy="2862322"/>
          </a:xfrm>
          <a:prstGeom prst="rect">
            <a:avLst/>
          </a:prstGeom>
          <a:noFill/>
        </p:spPr>
        <p:txBody>
          <a:bodyPr wrap="square">
            <a:spAutoFit/>
          </a:bodyPr>
          <a:lstStyle/>
          <a:p>
            <a:pPr algn="just"/>
            <a:r>
              <a:rPr lang="es-MX" sz="3600" dirty="0">
                <a:solidFill>
                  <a:schemeClr val="bg1"/>
                </a:solidFill>
                <a:latin typeface="Arial" panose="020B0604020202020204" pitchFamily="34" charset="0"/>
                <a:cs typeface="Arial" panose="020B0604020202020204" pitchFamily="34" charset="0"/>
              </a:rPr>
              <a:t>Inició su activismo político y sindical directo en las minas de </a:t>
            </a:r>
            <a:r>
              <a:rPr lang="es-MX" sz="3600" dirty="0">
                <a:solidFill>
                  <a:schemeClr val="bg1"/>
                </a:solidFill>
                <a:latin typeface="Arial" panose="020B0604020202020204" pitchFamily="34" charset="0"/>
                <a:cs typeface="Arial" panose="020B0604020202020204" pitchFamily="34" charset="0"/>
                <a:hlinkClick r:id="rId3" tooltip="Segovia (Antioquia)"/>
              </a:rPr>
              <a:t>Segovia</a:t>
            </a:r>
            <a:r>
              <a:rPr lang="es-MX" sz="3600" dirty="0">
                <a:solidFill>
                  <a:schemeClr val="bg1"/>
                </a:solidFill>
                <a:latin typeface="Arial" panose="020B0604020202020204" pitchFamily="34" charset="0"/>
                <a:cs typeface="Arial" panose="020B0604020202020204" pitchFamily="34" charset="0"/>
              </a:rPr>
              <a:t> y </a:t>
            </a:r>
            <a:r>
              <a:rPr lang="es-MX" sz="3600" dirty="0">
                <a:solidFill>
                  <a:schemeClr val="bg1"/>
                </a:solidFill>
                <a:latin typeface="Arial" panose="020B0604020202020204" pitchFamily="34" charset="0"/>
                <a:cs typeface="Arial" panose="020B0604020202020204" pitchFamily="34" charset="0"/>
                <a:hlinkClick r:id="rId4" tooltip="Remedios (Antioquia)"/>
              </a:rPr>
              <a:t>Remedios</a:t>
            </a:r>
            <a:r>
              <a:rPr lang="es-MX" sz="3600" dirty="0">
                <a:solidFill>
                  <a:schemeClr val="bg1"/>
                </a:solidFill>
                <a:latin typeface="Arial" panose="020B0604020202020204" pitchFamily="34" charset="0"/>
                <a:cs typeface="Arial" panose="020B0604020202020204" pitchFamily="34" charset="0"/>
              </a:rPr>
              <a:t>, y a partir de ahí recorrió prácticamente todo el país defendiendo los derechos de la clase trabajadora y los de las mujeres.</a:t>
            </a:r>
            <a:endParaRPr lang="es-CO"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62954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Marcador de contenido 5"/>
          <p:cNvSpPr>
            <a:spLocks noGrp="1"/>
          </p:cNvSpPr>
          <p:nvPr>
            <p:ph sz="half" idx="1"/>
          </p:nvPr>
        </p:nvSpPr>
        <p:spPr>
          <a:xfrm>
            <a:off x="3721994" y="193183"/>
            <a:ext cx="8023538" cy="4906851"/>
          </a:xfrm>
        </p:spPr>
        <p:txBody>
          <a:bodyPr>
            <a:normAutofit fontScale="85000" lnSpcReduction="20000"/>
          </a:bodyPr>
          <a:lstStyle/>
          <a:p>
            <a:pPr algn="just"/>
            <a:endParaRPr lang="es-ES" sz="4800" dirty="0">
              <a:solidFill>
                <a:schemeClr val="bg1"/>
              </a:solidFill>
              <a:latin typeface="Arial" panose="020B0604020202020204" pitchFamily="34" charset="0"/>
              <a:cs typeface="Arial" panose="020B0604020202020204" pitchFamily="34" charset="0"/>
            </a:endParaRPr>
          </a:p>
          <a:p>
            <a:pPr marL="0" indent="0" algn="just">
              <a:buNone/>
            </a:pPr>
            <a:r>
              <a:rPr lang="es-MX" sz="4800" dirty="0" err="1">
                <a:solidFill>
                  <a:schemeClr val="bg1"/>
                </a:solidFill>
              </a:rPr>
              <a:t>Betsabé</a:t>
            </a:r>
            <a:r>
              <a:rPr lang="es-MX" sz="4800" dirty="0">
                <a:solidFill>
                  <a:schemeClr val="bg1"/>
                </a:solidFill>
              </a:rPr>
              <a:t> Espinal </a:t>
            </a:r>
            <a:r>
              <a:rPr lang="es-MX" sz="4800" b="1" dirty="0">
                <a:solidFill>
                  <a:schemeClr val="bg1"/>
                </a:solidFill>
              </a:rPr>
              <a:t>Nacimiento: </a:t>
            </a:r>
            <a:r>
              <a:rPr lang="es-MX" sz="4800" dirty="0">
                <a:solidFill>
                  <a:schemeClr val="bg1"/>
                </a:solidFill>
              </a:rPr>
              <a:t>25 de septiembre de 1896, </a:t>
            </a:r>
            <a:r>
              <a:rPr lang="es-MX" sz="4800" dirty="0">
                <a:solidFill>
                  <a:schemeClr val="bg1"/>
                </a:solidFill>
                <a:hlinkClick r:id="rId3"/>
              </a:rPr>
              <a:t>Bello</a:t>
            </a:r>
            <a:r>
              <a:rPr lang="es-MX" sz="4800" dirty="0">
                <a:solidFill>
                  <a:schemeClr val="bg1"/>
                </a:solidFill>
              </a:rPr>
              <a:t>, se convirtió en una de las líderes sindicales más importantes de Colombia luego de organizar en 1920 la primera huelga de mujeres en el país -y la segunda en América Latina- con más de 400 obreras que pedían mejores condiciones labores.</a:t>
            </a:r>
            <a:endParaRPr lang="es-CO" sz="4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8419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D7FCB23-36AC-431A-BEAB-63B3D665AE03}"/>
              </a:ext>
            </a:extLst>
          </p:cNvPr>
          <p:cNvSpPr txBox="1"/>
          <p:nvPr/>
        </p:nvSpPr>
        <p:spPr>
          <a:xfrm>
            <a:off x="2704562" y="388063"/>
            <a:ext cx="9028091" cy="6001643"/>
          </a:xfrm>
          <a:prstGeom prst="rect">
            <a:avLst/>
          </a:prstGeom>
          <a:noFill/>
        </p:spPr>
        <p:txBody>
          <a:bodyPr wrap="square">
            <a:spAutoFit/>
          </a:bodyPr>
          <a:lstStyle/>
          <a:p>
            <a:pPr algn="just"/>
            <a:r>
              <a:rPr lang="es-MX" sz="4800" dirty="0">
                <a:solidFill>
                  <a:schemeClr val="bg1"/>
                </a:solidFill>
              </a:rPr>
              <a:t>Tras 24 días de marchas consiguieron sus peticiones: el aumento salarial del 40%, la reducción de la jornada laboral, mejores condiciones de higiene, el despido de supervisores acusados de abuso sexual y la regulación del sistema de multas.</a:t>
            </a:r>
            <a:endParaRPr lang="es-CO" sz="4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0221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06CC994-B475-43D4-9037-96C4B3B20849}"/>
              </a:ext>
            </a:extLst>
          </p:cNvPr>
          <p:cNvSpPr txBox="1"/>
          <p:nvPr/>
        </p:nvSpPr>
        <p:spPr>
          <a:xfrm>
            <a:off x="296214" y="862884"/>
            <a:ext cx="8912180" cy="4524315"/>
          </a:xfrm>
          <a:prstGeom prst="rect">
            <a:avLst/>
          </a:prstGeom>
          <a:noFill/>
        </p:spPr>
        <p:txBody>
          <a:bodyPr wrap="square">
            <a:spAutoFit/>
          </a:bodyPr>
          <a:lstStyle/>
          <a:p>
            <a:pPr algn="just"/>
            <a:r>
              <a:rPr lang="es-MX" sz="3600" dirty="0">
                <a:solidFill>
                  <a:schemeClr val="bg1"/>
                </a:solidFill>
                <a:latin typeface="Arial" panose="020B0604020202020204" pitchFamily="34" charset="0"/>
                <a:cs typeface="Arial" panose="020B0604020202020204" pitchFamily="34" charset="0"/>
              </a:rPr>
              <a:t>Este hecho histórico, organizado por Espinal, tuvo una importante repercusión en la lucha por los derechos laborales del país y la región. Y en la actualidad inspira el trabajo de muchas personas y movimientos sindicalistas que trabajan por un mundo donde la clase trabajadora tenga unas condiciones laborales dignas.</a:t>
            </a:r>
            <a:endParaRPr lang="es-CO"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7962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Marcador de contenido 5"/>
          <p:cNvSpPr>
            <a:spLocks noGrp="1"/>
          </p:cNvSpPr>
          <p:nvPr>
            <p:ph sz="half" idx="1"/>
          </p:nvPr>
        </p:nvSpPr>
        <p:spPr>
          <a:xfrm>
            <a:off x="3644722" y="193183"/>
            <a:ext cx="8100810" cy="5983780"/>
          </a:xfrm>
        </p:spPr>
        <p:txBody>
          <a:bodyPr>
            <a:normAutofit/>
          </a:bodyPr>
          <a:lstStyle/>
          <a:p>
            <a:pPr marL="0" indent="0" algn="just">
              <a:buNone/>
            </a:pPr>
            <a:r>
              <a:rPr lang="es-ES" sz="4400" dirty="0">
                <a:solidFill>
                  <a:schemeClr val="bg1"/>
                </a:solidFill>
                <a:latin typeface="Arial" panose="020B0604020202020204" pitchFamily="34" charset="0"/>
                <a:cs typeface="Arial" panose="020B0604020202020204" pitchFamily="34" charset="0"/>
              </a:rPr>
              <a:t>El movimiento sindical tiene como objetivo de la organización, el obtener una vida digna con garantías sociales, económicas y normativas, para los trabajadores y el pueblo en general. </a:t>
            </a:r>
            <a:endParaRPr lang="es-CO"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43506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87057C9-7731-49A6-AC1F-E118DE1FA82E}"/>
              </a:ext>
            </a:extLst>
          </p:cNvPr>
          <p:cNvSpPr txBox="1"/>
          <p:nvPr/>
        </p:nvSpPr>
        <p:spPr>
          <a:xfrm>
            <a:off x="669701" y="1043189"/>
            <a:ext cx="10431888" cy="5016758"/>
          </a:xfrm>
          <a:prstGeom prst="rect">
            <a:avLst/>
          </a:prstGeom>
          <a:noFill/>
        </p:spPr>
        <p:txBody>
          <a:bodyPr wrap="square">
            <a:spAutoFit/>
          </a:bodyPr>
          <a:lstStyle/>
          <a:p>
            <a:pPr algn="just"/>
            <a:r>
              <a:rPr lang="es-MX" sz="4000" dirty="0">
                <a:solidFill>
                  <a:schemeClr val="bg1"/>
                </a:solidFill>
                <a:latin typeface="Arial" panose="020B0604020202020204" pitchFamily="34" charset="0"/>
                <a:cs typeface="Arial" panose="020B0604020202020204" pitchFamily="34" charset="0"/>
              </a:rPr>
              <a:t>No obstante, para conseguir estos avances, las personas sindicalistas tienen que enfrentarse a riesgos en muchas ocasiones. Según la Oficina del Alto Comisionado de las Naciones Unidas para los Derechos Humanos, las personas activistas continuamente sufren amenazas e intimidaciones por parte de las empresas.</a:t>
            </a:r>
            <a:endParaRPr lang="es-CO"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85586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06CC994-B475-43D4-9037-96C4B3B20849}"/>
              </a:ext>
            </a:extLst>
          </p:cNvPr>
          <p:cNvSpPr txBox="1"/>
          <p:nvPr/>
        </p:nvSpPr>
        <p:spPr>
          <a:xfrm>
            <a:off x="321973" y="489397"/>
            <a:ext cx="8551572" cy="5078313"/>
          </a:xfrm>
          <a:prstGeom prst="rect">
            <a:avLst/>
          </a:prstGeom>
          <a:noFill/>
        </p:spPr>
        <p:txBody>
          <a:bodyPr wrap="square">
            <a:spAutoFit/>
          </a:bodyPr>
          <a:lstStyle/>
          <a:p>
            <a:pPr algn="just"/>
            <a:r>
              <a:rPr lang="es-MX" sz="3600" dirty="0" err="1">
                <a:solidFill>
                  <a:schemeClr val="bg1"/>
                </a:solidFill>
                <a:latin typeface="Arial" panose="020B0604020202020204" pitchFamily="34" charset="0"/>
                <a:cs typeface="Arial" panose="020B0604020202020204" pitchFamily="34" charset="0"/>
              </a:rPr>
              <a:t>Gerda</a:t>
            </a:r>
            <a:r>
              <a:rPr lang="es-MX" sz="3600" dirty="0">
                <a:solidFill>
                  <a:schemeClr val="bg1"/>
                </a:solidFill>
                <a:latin typeface="Arial" panose="020B0604020202020204" pitchFamily="34" charset="0"/>
                <a:cs typeface="Arial" panose="020B0604020202020204" pitchFamily="34" charset="0"/>
              </a:rPr>
              <a:t> </a:t>
            </a:r>
            <a:r>
              <a:rPr lang="es-MX" sz="3600" dirty="0" err="1">
                <a:solidFill>
                  <a:schemeClr val="bg1"/>
                </a:solidFill>
                <a:latin typeface="Arial" panose="020B0604020202020204" pitchFamily="34" charset="0"/>
                <a:cs typeface="Arial" panose="020B0604020202020204" pitchFamily="34" charset="0"/>
              </a:rPr>
              <a:t>Westendorp</a:t>
            </a:r>
            <a:r>
              <a:rPr lang="es-MX" sz="3600" dirty="0">
                <a:solidFill>
                  <a:schemeClr val="bg1"/>
                </a:solidFill>
                <a:latin typeface="Arial" panose="020B0604020202020204" pitchFamily="34" charset="0"/>
                <a:cs typeface="Arial" panose="020B0604020202020204" pitchFamily="34" charset="0"/>
              </a:rPr>
              <a:t> Restrepo fue la primera mujer en ingresar a una Universidad en Colombia. De ascendencia alemana, el 1 de febrero de 1935 ingresó a Medicina en la Universidad Nacional de Colombia, pero se especializó en Filología e Idiomas en la misma universidad. Gran parte de su vida ejerció como docente de alemán.</a:t>
            </a:r>
            <a:endParaRPr lang="es-E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1818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66654DF-C5F6-408E-801C-AFC79F3E6D2A}"/>
              </a:ext>
            </a:extLst>
          </p:cNvPr>
          <p:cNvSpPr txBox="1"/>
          <p:nvPr/>
        </p:nvSpPr>
        <p:spPr>
          <a:xfrm>
            <a:off x="3644721" y="528034"/>
            <a:ext cx="8319753" cy="5016758"/>
          </a:xfrm>
          <a:prstGeom prst="rect">
            <a:avLst/>
          </a:prstGeom>
          <a:noFill/>
        </p:spPr>
        <p:txBody>
          <a:bodyPr wrap="square">
            <a:spAutoFit/>
          </a:bodyPr>
          <a:lstStyle/>
          <a:p>
            <a:pPr lvl="0" algn="just"/>
            <a:r>
              <a:rPr lang="es-MX" sz="4000" dirty="0">
                <a:solidFill>
                  <a:schemeClr val="bg1"/>
                </a:solidFill>
                <a:latin typeface="Arial" panose="020B0604020202020204" pitchFamily="34" charset="0"/>
                <a:cs typeface="Arial" panose="020B0604020202020204" pitchFamily="34" charset="0"/>
              </a:rPr>
              <a:t>Paulina </a:t>
            </a:r>
            <a:r>
              <a:rPr lang="es-MX" sz="4000" dirty="0" err="1">
                <a:solidFill>
                  <a:schemeClr val="bg1"/>
                </a:solidFill>
                <a:latin typeface="Arial" panose="020B0604020202020204" pitchFamily="34" charset="0"/>
                <a:cs typeface="Arial" panose="020B0604020202020204" pitchFamily="34" charset="0"/>
              </a:rPr>
              <a:t>Beregoff</a:t>
            </a:r>
            <a:r>
              <a:rPr lang="es-MX" sz="4000" dirty="0">
                <a:solidFill>
                  <a:schemeClr val="bg1"/>
                </a:solidFill>
                <a:latin typeface="Arial" panose="020B0604020202020204" pitchFamily="34" charset="0"/>
                <a:cs typeface="Arial" panose="020B0604020202020204" pitchFamily="34" charset="0"/>
              </a:rPr>
              <a:t> fue la primera universitaria médica en Colombia, graduada en 1925 dos décadas antes de que en Bogotá se graduara otra mujer doctora. </a:t>
            </a:r>
            <a:r>
              <a:rPr lang="es-MX" sz="4000" dirty="0" err="1">
                <a:solidFill>
                  <a:schemeClr val="bg1"/>
                </a:solidFill>
                <a:latin typeface="Arial" panose="020B0604020202020204" pitchFamily="34" charset="0"/>
                <a:cs typeface="Arial" panose="020B0604020202020204" pitchFamily="34" charset="0"/>
              </a:rPr>
              <a:t>Beregoff</a:t>
            </a:r>
            <a:r>
              <a:rPr lang="es-MX" sz="4000" dirty="0">
                <a:solidFill>
                  <a:schemeClr val="bg1"/>
                </a:solidFill>
                <a:latin typeface="Arial" panose="020B0604020202020204" pitchFamily="34" charset="0"/>
                <a:cs typeface="Arial" panose="020B0604020202020204" pitchFamily="34" charset="0"/>
              </a:rPr>
              <a:t> nació en Kiev, Ucrania, pero odiaba que la llamaran extranjera.</a:t>
            </a:r>
            <a:endParaRPr lang="es-CO"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8099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Rectángulo"/>
          <p:cNvSpPr/>
          <p:nvPr/>
        </p:nvSpPr>
        <p:spPr>
          <a:xfrm>
            <a:off x="3595607" y="472698"/>
            <a:ext cx="8431078" cy="4622804"/>
          </a:xfrm>
          <a:prstGeom prst="rect">
            <a:avLst/>
          </a:prstGeom>
        </p:spPr>
        <p:txBody>
          <a:bodyPr wrap="square">
            <a:spAutoFit/>
          </a:bodyPr>
          <a:lstStyle/>
          <a:p>
            <a:pPr algn="just">
              <a:lnSpc>
                <a:spcPct val="115000"/>
              </a:lnSpc>
            </a:pPr>
            <a:r>
              <a:rPr lang="es-CO" sz="3200" dirty="0">
                <a:solidFill>
                  <a:schemeClr val="bg1"/>
                </a:solidFill>
              </a:rPr>
              <a:t>Lo que comenzó como una dádiva se convirtió después en una exigencia a las mujeres a dedicarse casi que a la gestación, al cuidado y educación de los hijos y al trabajo doméstico, presentándose así la primera gran división social y sexual del trabajo. Las mujeres son las que peor paradas salieron de esta realidad, al convertirse en claves de la conservación de la especie.</a:t>
            </a:r>
            <a:endParaRPr lang="en-US" sz="3200" dirty="0">
              <a:solidFill>
                <a:schemeClr val="bg1"/>
              </a:solidFill>
            </a:endParaRPr>
          </a:p>
        </p:txBody>
      </p:sp>
    </p:spTree>
    <p:extLst>
      <p:ext uri="{BB962C8B-B14F-4D97-AF65-F5344CB8AC3E}">
        <p14:creationId xmlns:p14="http://schemas.microsoft.com/office/powerpoint/2010/main" val="9957615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1214369-6A0F-4E5E-9BC6-92781C186839}"/>
              </a:ext>
            </a:extLst>
          </p:cNvPr>
          <p:cNvSpPr txBox="1"/>
          <p:nvPr/>
        </p:nvSpPr>
        <p:spPr>
          <a:xfrm>
            <a:off x="3657600" y="734097"/>
            <a:ext cx="7972023" cy="4832092"/>
          </a:xfrm>
          <a:prstGeom prst="rect">
            <a:avLst/>
          </a:prstGeom>
          <a:noFill/>
        </p:spPr>
        <p:txBody>
          <a:bodyPr wrap="square">
            <a:spAutoFit/>
          </a:bodyPr>
          <a:lstStyle/>
          <a:p>
            <a:pPr algn="just"/>
            <a:r>
              <a:rPr lang="es-MX" sz="4400" dirty="0">
                <a:solidFill>
                  <a:schemeClr val="bg1"/>
                </a:solidFill>
                <a:latin typeface="Arial" panose="020B0604020202020204" pitchFamily="34" charset="0"/>
                <a:cs typeface="Arial" panose="020B0604020202020204" pitchFamily="34" charset="0"/>
              </a:rPr>
              <a:t>Matilde Hidalgo </a:t>
            </a:r>
            <a:r>
              <a:rPr lang="es-MX" sz="4400" b="1" dirty="0">
                <a:solidFill>
                  <a:schemeClr val="bg1"/>
                </a:solidFill>
                <a:latin typeface="Arial" panose="020B0604020202020204" pitchFamily="34" charset="0"/>
                <a:cs typeface="Arial" panose="020B0604020202020204" pitchFamily="34" charset="0"/>
              </a:rPr>
              <a:t>fue la primera mujer</a:t>
            </a:r>
            <a:r>
              <a:rPr lang="es-MX" sz="4400" dirty="0">
                <a:solidFill>
                  <a:schemeClr val="bg1"/>
                </a:solidFill>
                <a:latin typeface="Arial" panose="020B0604020202020204" pitchFamily="34" charset="0"/>
                <a:cs typeface="Arial" panose="020B0604020202020204" pitchFamily="34" charset="0"/>
              </a:rPr>
              <a:t> en Latinoamérica en </a:t>
            </a:r>
            <a:r>
              <a:rPr lang="es-MX" sz="4400" b="1" dirty="0">
                <a:solidFill>
                  <a:schemeClr val="bg1"/>
                </a:solidFill>
                <a:latin typeface="Arial" panose="020B0604020202020204" pitchFamily="34" charset="0"/>
                <a:cs typeface="Arial" panose="020B0604020202020204" pitchFamily="34" charset="0"/>
              </a:rPr>
              <a:t>votar</a:t>
            </a:r>
            <a:r>
              <a:rPr lang="es-MX" sz="4400" dirty="0">
                <a:solidFill>
                  <a:schemeClr val="bg1"/>
                </a:solidFill>
                <a:latin typeface="Arial" panose="020B0604020202020204" pitchFamily="34" charset="0"/>
                <a:cs typeface="Arial" panose="020B0604020202020204" pitchFamily="34" charset="0"/>
              </a:rPr>
              <a:t> en una elección nacional,​ así como la </a:t>
            </a:r>
            <a:r>
              <a:rPr lang="es-MX" sz="4400" b="1" dirty="0">
                <a:solidFill>
                  <a:schemeClr val="bg1"/>
                </a:solidFill>
                <a:latin typeface="Arial" panose="020B0604020202020204" pitchFamily="34" charset="0"/>
                <a:cs typeface="Arial" panose="020B0604020202020204" pitchFamily="34" charset="0"/>
              </a:rPr>
              <a:t>primera</a:t>
            </a:r>
            <a:r>
              <a:rPr lang="es-MX" sz="4400" dirty="0">
                <a:solidFill>
                  <a:schemeClr val="bg1"/>
                </a:solidFill>
                <a:latin typeface="Arial" panose="020B0604020202020204" pitchFamily="34" charset="0"/>
                <a:cs typeface="Arial" panose="020B0604020202020204" pitchFamily="34" charset="0"/>
              </a:rPr>
              <a:t> ecuatoriana en obtener un doctorado en medicina.</a:t>
            </a:r>
            <a:endParaRPr lang="es-CO"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32095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1214369-6A0F-4E5E-9BC6-92781C186839}"/>
              </a:ext>
            </a:extLst>
          </p:cNvPr>
          <p:cNvSpPr txBox="1"/>
          <p:nvPr/>
        </p:nvSpPr>
        <p:spPr>
          <a:xfrm>
            <a:off x="3760631" y="360610"/>
            <a:ext cx="8010659" cy="4832092"/>
          </a:xfrm>
          <a:prstGeom prst="rect">
            <a:avLst/>
          </a:prstGeom>
          <a:noFill/>
        </p:spPr>
        <p:txBody>
          <a:bodyPr wrap="square">
            <a:spAutoFit/>
          </a:bodyPr>
          <a:lstStyle/>
          <a:p>
            <a:pPr marL="457200" lvl="0" indent="-457200" algn="just">
              <a:buFont typeface="Wingdings" panose="05000000000000000000" pitchFamily="2" charset="2"/>
              <a:buChar char="Ø"/>
            </a:pPr>
            <a:r>
              <a:rPr lang="es-ES" sz="3200" dirty="0">
                <a:solidFill>
                  <a:schemeClr val="bg1"/>
                </a:solidFill>
              </a:rPr>
              <a:t> </a:t>
            </a:r>
            <a:r>
              <a:rPr lang="es-MX" sz="4400" dirty="0">
                <a:solidFill>
                  <a:schemeClr val="bg1"/>
                </a:solidFill>
                <a:latin typeface="Arial" panose="020B0604020202020204" pitchFamily="34" charset="0"/>
                <a:cs typeface="Arial" panose="020B0604020202020204" pitchFamily="34" charset="0"/>
              </a:rPr>
              <a:t>Irma </a:t>
            </a:r>
            <a:r>
              <a:rPr lang="es-MX" sz="4400" dirty="0" err="1">
                <a:solidFill>
                  <a:schemeClr val="bg1"/>
                </a:solidFill>
                <a:latin typeface="Arial" panose="020B0604020202020204" pitchFamily="34" charset="0"/>
                <a:cs typeface="Arial" panose="020B0604020202020204" pitchFamily="34" charset="0"/>
              </a:rPr>
              <a:t>Velosa</a:t>
            </a:r>
            <a:r>
              <a:rPr lang="es-MX" sz="4400" dirty="0">
                <a:solidFill>
                  <a:schemeClr val="bg1"/>
                </a:solidFill>
                <a:latin typeface="Arial" panose="020B0604020202020204" pitchFamily="34" charset="0"/>
                <a:cs typeface="Arial" panose="020B0604020202020204" pitchFamily="34" charset="0"/>
              </a:rPr>
              <a:t> de Jaramillo fue de las primeras mujeres en el país en tramitar su cédula de ciudadanía y ejercer el </a:t>
            </a:r>
            <a:r>
              <a:rPr lang="es-MX" sz="4400" dirty="0" err="1">
                <a:solidFill>
                  <a:schemeClr val="bg1"/>
                </a:solidFill>
                <a:latin typeface="Arial" panose="020B0604020202020204" pitchFamily="34" charset="0"/>
                <a:cs typeface="Arial" panose="020B0604020202020204" pitchFamily="34" charset="0"/>
              </a:rPr>
              <a:t>dere</a:t>
            </a:r>
            <a:r>
              <a:rPr lang="es-MX" sz="4400" dirty="0">
                <a:solidFill>
                  <a:schemeClr val="bg1"/>
                </a:solidFill>
                <a:latin typeface="Arial" panose="020B0604020202020204" pitchFamily="34" charset="0"/>
                <a:cs typeface="Arial" panose="020B0604020202020204" pitchFamily="34" charset="0"/>
              </a:rPr>
              <a:t>- </a:t>
            </a:r>
            <a:r>
              <a:rPr lang="es-MX" sz="4400" dirty="0" err="1">
                <a:solidFill>
                  <a:schemeClr val="bg1"/>
                </a:solidFill>
                <a:latin typeface="Arial" panose="020B0604020202020204" pitchFamily="34" charset="0"/>
                <a:cs typeface="Arial" panose="020B0604020202020204" pitchFamily="34" charset="0"/>
              </a:rPr>
              <a:t>cho</a:t>
            </a:r>
            <a:r>
              <a:rPr lang="es-MX" sz="4400" dirty="0">
                <a:solidFill>
                  <a:schemeClr val="bg1"/>
                </a:solidFill>
                <a:latin typeface="Arial" panose="020B0604020202020204" pitchFamily="34" charset="0"/>
                <a:cs typeface="Arial" panose="020B0604020202020204" pitchFamily="34" charset="0"/>
              </a:rPr>
              <a:t> al voto. Pese a los años Irma recuerda cómo votó con su esposo en 1957.</a:t>
            </a:r>
            <a:endParaRPr lang="es-CO"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85879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1214369-6A0F-4E5E-9BC6-92781C186839}"/>
              </a:ext>
            </a:extLst>
          </p:cNvPr>
          <p:cNvSpPr txBox="1"/>
          <p:nvPr/>
        </p:nvSpPr>
        <p:spPr>
          <a:xfrm>
            <a:off x="3644721" y="811371"/>
            <a:ext cx="8178085" cy="4832092"/>
          </a:xfrm>
          <a:prstGeom prst="rect">
            <a:avLst/>
          </a:prstGeom>
          <a:noFill/>
        </p:spPr>
        <p:txBody>
          <a:bodyPr wrap="square">
            <a:spAutoFit/>
          </a:bodyPr>
          <a:lstStyle/>
          <a:p>
            <a:pPr lvl="0" algn="just"/>
            <a:r>
              <a:rPr lang="es-MX" sz="4400" dirty="0">
                <a:solidFill>
                  <a:schemeClr val="bg1"/>
                </a:solidFill>
                <a:latin typeface="Arial" panose="020B0604020202020204" pitchFamily="34" charset="0"/>
                <a:cs typeface="Arial" panose="020B0604020202020204" pitchFamily="34" charset="0"/>
              </a:rPr>
              <a:t>Solo fue hasta 1955 que una mujer logró un puesto político en el país. En corto tiempo, las lideresas lograron posicionarse en la agenda nacional y ser clave en el desarrollo del país en los últimos años.</a:t>
            </a:r>
            <a:endParaRPr lang="es-CO"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13201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06CC994-B475-43D4-9037-96C4B3B20849}"/>
              </a:ext>
            </a:extLst>
          </p:cNvPr>
          <p:cNvSpPr txBox="1"/>
          <p:nvPr/>
        </p:nvSpPr>
        <p:spPr>
          <a:xfrm>
            <a:off x="321972" y="759853"/>
            <a:ext cx="8409903" cy="5509200"/>
          </a:xfrm>
          <a:prstGeom prst="rect">
            <a:avLst/>
          </a:prstGeom>
          <a:noFill/>
        </p:spPr>
        <p:txBody>
          <a:bodyPr wrap="square">
            <a:spAutoFit/>
          </a:bodyPr>
          <a:lstStyle/>
          <a:p>
            <a:pPr algn="just"/>
            <a:r>
              <a:rPr lang="es-MX" sz="4400" dirty="0">
                <a:solidFill>
                  <a:schemeClr val="bg1"/>
                </a:solidFill>
              </a:rPr>
              <a:t>Juana de Jesús Sarmiento nació en el municipio de </a:t>
            </a:r>
            <a:r>
              <a:rPr lang="es-MX" sz="4400" dirty="0">
                <a:solidFill>
                  <a:schemeClr val="bg1"/>
                </a:solidFill>
                <a:hlinkClick r:id="rId3" tooltip="Sabanalarga (Atlántico)"/>
              </a:rPr>
              <a:t>Sabanalarga</a:t>
            </a:r>
            <a:r>
              <a:rPr lang="es-MX" sz="4400" dirty="0">
                <a:solidFill>
                  <a:schemeClr val="bg1"/>
                </a:solidFill>
              </a:rPr>
              <a:t>, en el departamento del </a:t>
            </a:r>
            <a:r>
              <a:rPr lang="es-MX" sz="4400" dirty="0">
                <a:solidFill>
                  <a:schemeClr val="bg1"/>
                </a:solidFill>
                <a:hlinkClick r:id="rId4" tooltip="Atlántico (Colombia)"/>
              </a:rPr>
              <a:t>Atlántico</a:t>
            </a:r>
            <a:r>
              <a:rPr lang="es-MX" sz="4400" dirty="0">
                <a:solidFill>
                  <a:schemeClr val="bg1"/>
                </a:solidFill>
              </a:rPr>
              <a:t>, ubicado al norte de </a:t>
            </a:r>
            <a:r>
              <a:rPr lang="es-MX" sz="4400" dirty="0">
                <a:solidFill>
                  <a:schemeClr val="bg1"/>
                </a:solidFill>
                <a:hlinkClick r:id="rId5" tooltip="Colombia"/>
              </a:rPr>
              <a:t>Colombia</a:t>
            </a:r>
            <a:r>
              <a:rPr lang="es-MX" sz="4400" dirty="0">
                <a:solidFill>
                  <a:schemeClr val="bg1"/>
                </a:solidFill>
              </a:rPr>
              <a:t>. Inició su carrera política participando en la creación y organización de comités cívicos en el municipio. </a:t>
            </a:r>
          </a:p>
          <a:p>
            <a:pPr algn="just"/>
            <a:r>
              <a:rPr lang="es-MX" sz="4400" dirty="0"/>
              <a:t> </a:t>
            </a:r>
            <a:endParaRPr lang="es-E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84971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66654DF-C5F6-408E-801C-AFC79F3E6D2A}"/>
              </a:ext>
            </a:extLst>
          </p:cNvPr>
          <p:cNvSpPr txBox="1"/>
          <p:nvPr/>
        </p:nvSpPr>
        <p:spPr>
          <a:xfrm>
            <a:off x="3902299" y="193184"/>
            <a:ext cx="8113690" cy="5078313"/>
          </a:xfrm>
          <a:prstGeom prst="rect">
            <a:avLst/>
          </a:prstGeom>
          <a:noFill/>
        </p:spPr>
        <p:txBody>
          <a:bodyPr wrap="square">
            <a:spAutoFit/>
          </a:bodyPr>
          <a:lstStyle/>
          <a:p>
            <a:pPr algn="just"/>
            <a:r>
              <a:rPr lang="es-MX" sz="3600" dirty="0">
                <a:solidFill>
                  <a:schemeClr val="bg1"/>
                </a:solidFill>
                <a:latin typeface="Arial" panose="020B0604020202020204" pitchFamily="34" charset="0"/>
                <a:cs typeface="Arial" panose="020B0604020202020204" pitchFamily="34" charset="0"/>
              </a:rPr>
              <a:t>En la década de 1930 fundó una organización femenina denominada Colombia Democrática, convirtiéndose además en su presidenta. </a:t>
            </a:r>
          </a:p>
          <a:p>
            <a:pPr algn="just"/>
            <a:endParaRPr lang="es-MX" sz="3600" dirty="0">
              <a:solidFill>
                <a:schemeClr val="bg1"/>
              </a:solidFill>
              <a:latin typeface="Arial" panose="020B0604020202020204" pitchFamily="34" charset="0"/>
              <a:cs typeface="Arial" panose="020B0604020202020204" pitchFamily="34" charset="0"/>
            </a:endParaRPr>
          </a:p>
          <a:p>
            <a:pPr algn="just"/>
            <a:r>
              <a:rPr lang="es-MX" sz="3600" dirty="0">
                <a:solidFill>
                  <a:schemeClr val="bg1"/>
                </a:solidFill>
                <a:latin typeface="Arial" panose="020B0604020202020204" pitchFamily="34" charset="0"/>
                <a:cs typeface="Arial" panose="020B0604020202020204" pitchFamily="34" charset="0"/>
              </a:rPr>
              <a:t>La creación de este comité dio paso para que en el país cafetero empezaran a crearse fundaciones lideradas exclusivamente por mujeres.</a:t>
            </a:r>
          </a:p>
        </p:txBody>
      </p:sp>
    </p:spTree>
    <p:extLst>
      <p:ext uri="{BB962C8B-B14F-4D97-AF65-F5344CB8AC3E}">
        <p14:creationId xmlns:p14="http://schemas.microsoft.com/office/powerpoint/2010/main" val="19461487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06CC994-B475-43D4-9037-96C4B3B20849}"/>
              </a:ext>
            </a:extLst>
          </p:cNvPr>
          <p:cNvSpPr txBox="1"/>
          <p:nvPr/>
        </p:nvSpPr>
        <p:spPr>
          <a:xfrm>
            <a:off x="347729" y="643944"/>
            <a:ext cx="8397025" cy="5016758"/>
          </a:xfrm>
          <a:prstGeom prst="rect">
            <a:avLst/>
          </a:prstGeom>
          <a:noFill/>
        </p:spPr>
        <p:txBody>
          <a:bodyPr wrap="square">
            <a:spAutoFit/>
          </a:bodyPr>
          <a:lstStyle/>
          <a:p>
            <a:pPr algn="just"/>
            <a:r>
              <a:rPr lang="es-MX" sz="4000" dirty="0">
                <a:solidFill>
                  <a:schemeClr val="bg1"/>
                </a:solidFill>
                <a:latin typeface="Arial" panose="020B0604020202020204" pitchFamily="34" charset="0"/>
                <a:cs typeface="Arial" panose="020B0604020202020204" pitchFamily="34" charset="0"/>
              </a:rPr>
              <a:t>En 1935 fue una de las fundadoras de la Sociedad de Mejoras Públicas de Sabanalarga. Durante la década de 1940 continuó liderando campañas de activismo</a:t>
            </a:r>
            <a:r>
              <a:rPr lang="es-MX" sz="4000" dirty="0">
                <a:latin typeface="Arial" panose="020B0604020202020204" pitchFamily="34" charset="0"/>
                <a:cs typeface="Arial" panose="020B0604020202020204" pitchFamily="34" charset="0"/>
              </a:rPr>
              <a:t> </a:t>
            </a:r>
            <a:r>
              <a:rPr lang="es-MX" sz="4000" dirty="0">
                <a:solidFill>
                  <a:schemeClr val="bg1"/>
                </a:solidFill>
                <a:latin typeface="Arial" panose="020B0604020202020204" pitchFamily="34" charset="0"/>
                <a:cs typeface="Arial" panose="020B0604020202020204" pitchFamily="34" charset="0"/>
              </a:rPr>
              <a:t>en beneficio de su municipio y de los derechos de la mujer y de los menos favorecidos.</a:t>
            </a:r>
            <a:endParaRPr lang="es-CO"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91759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66654DF-C5F6-408E-801C-AFC79F3E6D2A}"/>
              </a:ext>
            </a:extLst>
          </p:cNvPr>
          <p:cNvSpPr txBox="1"/>
          <p:nvPr/>
        </p:nvSpPr>
        <p:spPr>
          <a:xfrm>
            <a:off x="3812146" y="373486"/>
            <a:ext cx="8190963" cy="6432530"/>
          </a:xfrm>
          <a:prstGeom prst="rect">
            <a:avLst/>
          </a:prstGeom>
          <a:noFill/>
        </p:spPr>
        <p:txBody>
          <a:bodyPr wrap="square">
            <a:spAutoFit/>
          </a:bodyPr>
          <a:lstStyle/>
          <a:p>
            <a:pPr algn="just"/>
            <a:r>
              <a:rPr lang="es-MX" sz="4000" dirty="0">
                <a:solidFill>
                  <a:schemeClr val="bg1"/>
                </a:solidFill>
                <a:latin typeface="Arial" panose="020B0604020202020204" pitchFamily="34" charset="0"/>
                <a:cs typeface="Arial" panose="020B0604020202020204" pitchFamily="34" charset="0"/>
              </a:rPr>
              <a:t>De esta forma, se convirtió en una ciudadana ilustre y respetada en Sabanalarga, consolidando su carrera política. </a:t>
            </a:r>
          </a:p>
          <a:p>
            <a:pPr algn="just"/>
            <a:r>
              <a:rPr lang="es-MX" sz="4000" dirty="0">
                <a:solidFill>
                  <a:schemeClr val="bg1"/>
                </a:solidFill>
                <a:latin typeface="Arial" panose="020B0604020202020204" pitchFamily="34" charset="0"/>
                <a:cs typeface="Arial" panose="020B0604020202020204" pitchFamily="34" charset="0"/>
              </a:rPr>
              <a:t>El 15 de mayo de 1951, Sarmiento se convirtió en la primera alcaldesa electa de un municipio en toda la historia de Colombia.</a:t>
            </a:r>
            <a:endParaRPr lang="es-CO" sz="4000" dirty="0">
              <a:solidFill>
                <a:schemeClr val="bg1"/>
              </a:solidFill>
              <a:latin typeface="Arial" panose="020B0604020202020204" pitchFamily="34" charset="0"/>
              <a:cs typeface="Arial" panose="020B0604020202020204" pitchFamily="34" charset="0"/>
            </a:endParaRPr>
          </a:p>
          <a:p>
            <a:endParaRPr lang="es-ES" sz="2400" dirty="0">
              <a:solidFill>
                <a:schemeClr val="bg1"/>
              </a:solidFill>
              <a:latin typeface="Arial" panose="020B0604020202020204" pitchFamily="34" charset="0"/>
              <a:cs typeface="Arial" panose="020B0604020202020204" pitchFamily="34" charset="0"/>
            </a:endParaRPr>
          </a:p>
          <a:p>
            <a:pPr lvl="0"/>
            <a:endParaRPr lang="es-CO" sz="4000" dirty="0">
              <a:solidFill>
                <a:schemeClr val="bg1"/>
              </a:solidFill>
              <a:latin typeface="Arial" panose="020B0604020202020204" pitchFamily="34" charset="0"/>
              <a:cs typeface="Arial" panose="020B0604020202020204" pitchFamily="34" charset="0"/>
            </a:endParaRPr>
          </a:p>
          <a:p>
            <a:r>
              <a:rPr lang="es-ES" sz="2800" dirty="0">
                <a:solidFill>
                  <a:schemeClr val="bg1"/>
                </a:solidFill>
                <a:latin typeface="Arial" panose="020B0604020202020204" pitchFamily="34" charset="0"/>
                <a:cs typeface="Arial" panose="020B0604020202020204" pitchFamily="34" charset="0"/>
              </a:rPr>
              <a:t> </a:t>
            </a:r>
            <a:endParaRPr lang="es-CO"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76371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06CC994-B475-43D4-9037-96C4B3B20849}"/>
              </a:ext>
            </a:extLst>
          </p:cNvPr>
          <p:cNvSpPr txBox="1"/>
          <p:nvPr/>
        </p:nvSpPr>
        <p:spPr>
          <a:xfrm>
            <a:off x="180304" y="412124"/>
            <a:ext cx="8397026" cy="5632311"/>
          </a:xfrm>
          <a:prstGeom prst="rect">
            <a:avLst/>
          </a:prstGeom>
          <a:noFill/>
        </p:spPr>
        <p:txBody>
          <a:bodyPr wrap="square">
            <a:spAutoFit/>
          </a:bodyPr>
          <a:lstStyle/>
          <a:p>
            <a:pPr algn="just"/>
            <a:r>
              <a:rPr lang="es-MX" sz="4000" dirty="0">
                <a:solidFill>
                  <a:schemeClr val="bg1"/>
                </a:solidFill>
                <a:latin typeface="Arial" panose="020B0604020202020204" pitchFamily="34" charset="0"/>
                <a:cs typeface="Arial" panose="020B0604020202020204" pitchFamily="34" charset="0"/>
              </a:rPr>
              <a:t>Elsa Margarita Noguera de la </a:t>
            </a:r>
            <a:r>
              <a:rPr lang="es-MX" sz="4000" dirty="0" err="1">
                <a:solidFill>
                  <a:schemeClr val="bg1"/>
                </a:solidFill>
                <a:latin typeface="Arial" panose="020B0604020202020204" pitchFamily="34" charset="0"/>
                <a:cs typeface="Arial" panose="020B0604020202020204" pitchFamily="34" charset="0"/>
              </a:rPr>
              <a:t>Espriella</a:t>
            </a:r>
            <a:r>
              <a:rPr lang="es-MX" sz="4000" dirty="0">
                <a:solidFill>
                  <a:schemeClr val="bg1"/>
                </a:solidFill>
                <a:latin typeface="Arial" panose="020B0604020202020204" pitchFamily="34" charset="0"/>
                <a:cs typeface="Arial" panose="020B0604020202020204" pitchFamily="34" charset="0"/>
              </a:rPr>
              <a:t> (Barranquilla, 30 de septiembre de 1973), es una política y economista colombiana. Fue Alcaldesa de Barranquilla durante el periodo 2012-2015, siendo la primera mujer alcaldesa electa por voto popular en Barranquilla.</a:t>
            </a:r>
            <a:endParaRPr lang="es-CO"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69403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D7FCB23-36AC-431A-BEAB-63B3D665AE03}"/>
              </a:ext>
            </a:extLst>
          </p:cNvPr>
          <p:cNvSpPr txBox="1"/>
          <p:nvPr/>
        </p:nvSpPr>
        <p:spPr>
          <a:xfrm>
            <a:off x="2817925" y="658519"/>
            <a:ext cx="8618514" cy="523220"/>
          </a:xfrm>
          <a:prstGeom prst="rect">
            <a:avLst/>
          </a:prstGeom>
          <a:noFill/>
        </p:spPr>
        <p:txBody>
          <a:bodyPr wrap="square">
            <a:spAutoFit/>
          </a:bodyPr>
          <a:lstStyle/>
          <a:p>
            <a:r>
              <a:rPr lang="es-ES" sz="2800" dirty="0"/>
              <a:t>. </a:t>
            </a:r>
            <a:endParaRPr lang="es-CO" sz="4000" dirty="0">
              <a:solidFill>
                <a:schemeClr val="bg1"/>
              </a:solidFill>
              <a:latin typeface="Arial" panose="020B0604020202020204" pitchFamily="34" charset="0"/>
              <a:cs typeface="Arial" panose="020B0604020202020204" pitchFamily="34" charset="0"/>
            </a:endParaRPr>
          </a:p>
        </p:txBody>
      </p:sp>
      <p:sp>
        <p:nvSpPr>
          <p:cNvPr id="3" name="Rectángulo 2"/>
          <p:cNvSpPr/>
          <p:nvPr/>
        </p:nvSpPr>
        <p:spPr>
          <a:xfrm>
            <a:off x="2817925" y="1416677"/>
            <a:ext cx="8515483" cy="3785652"/>
          </a:xfrm>
          <a:prstGeom prst="rect">
            <a:avLst/>
          </a:prstGeom>
        </p:spPr>
        <p:txBody>
          <a:bodyPr wrap="square">
            <a:spAutoFit/>
          </a:bodyPr>
          <a:lstStyle/>
          <a:p>
            <a:pPr algn="just"/>
            <a:r>
              <a:rPr lang="es-MX" sz="6000" b="1" dirty="0">
                <a:solidFill>
                  <a:schemeClr val="bg1"/>
                </a:solidFill>
                <a:latin typeface="Arial" panose="020B0604020202020204" pitchFamily="34" charset="0"/>
                <a:cs typeface="Arial" panose="020B0604020202020204" pitchFamily="34" charset="0"/>
              </a:rPr>
              <a:t>Claudia López es la primera mujer elegida alcaldesa de Bogotá en su historia</a:t>
            </a:r>
          </a:p>
        </p:txBody>
      </p:sp>
    </p:spTree>
    <p:extLst>
      <p:ext uri="{BB962C8B-B14F-4D97-AF65-F5344CB8AC3E}">
        <p14:creationId xmlns:p14="http://schemas.microsoft.com/office/powerpoint/2010/main" val="21148384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1214369-6A0F-4E5E-9BC6-92781C186839}"/>
              </a:ext>
            </a:extLst>
          </p:cNvPr>
          <p:cNvSpPr txBox="1"/>
          <p:nvPr/>
        </p:nvSpPr>
        <p:spPr>
          <a:xfrm>
            <a:off x="3825025" y="682580"/>
            <a:ext cx="8010660" cy="5016758"/>
          </a:xfrm>
          <a:prstGeom prst="rect">
            <a:avLst/>
          </a:prstGeom>
          <a:noFill/>
        </p:spPr>
        <p:txBody>
          <a:bodyPr wrap="square">
            <a:spAutoFit/>
          </a:bodyPr>
          <a:lstStyle/>
          <a:p>
            <a:pPr lvl="0" algn="just"/>
            <a:r>
              <a:rPr lang="es-MX" sz="4000" dirty="0">
                <a:solidFill>
                  <a:schemeClr val="bg1"/>
                </a:solidFill>
                <a:latin typeface="Arial" panose="020B0604020202020204" pitchFamily="34" charset="0"/>
                <a:cs typeface="Arial" panose="020B0604020202020204" pitchFamily="34" charset="0"/>
              </a:rPr>
              <a:t>Francia Márquez, Nacida en Suárez (Cauca) el primero de diciembre de 1982, logró un importante avance para los derechos de las mujeres y las negritudes al lanzar su candidatura a la Presidencia de la República en 2021. </a:t>
            </a:r>
            <a:endParaRPr lang="es-CO" sz="4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6785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Rectángulo"/>
          <p:cNvSpPr/>
          <p:nvPr/>
        </p:nvSpPr>
        <p:spPr>
          <a:xfrm>
            <a:off x="3595607" y="472698"/>
            <a:ext cx="8431078" cy="625428"/>
          </a:xfrm>
          <a:prstGeom prst="rect">
            <a:avLst/>
          </a:prstGeom>
        </p:spPr>
        <p:txBody>
          <a:bodyPr wrap="square">
            <a:spAutoFit/>
          </a:bodyPr>
          <a:lstStyle/>
          <a:p>
            <a:pPr algn="just">
              <a:lnSpc>
                <a:spcPct val="115000"/>
              </a:lnSpc>
            </a:pPr>
            <a:r>
              <a:rPr lang="es-CO" sz="3200" dirty="0">
                <a:solidFill>
                  <a:schemeClr val="bg1"/>
                </a:solidFill>
              </a:rPr>
              <a:t>.</a:t>
            </a:r>
            <a:endParaRPr lang="en-US" sz="3200" dirty="0">
              <a:solidFill>
                <a:schemeClr val="bg1"/>
              </a:solidFill>
            </a:endParaRPr>
          </a:p>
        </p:txBody>
      </p:sp>
      <p:sp>
        <p:nvSpPr>
          <p:cNvPr id="4" name="3 Rectángulo"/>
          <p:cNvSpPr/>
          <p:nvPr/>
        </p:nvSpPr>
        <p:spPr>
          <a:xfrm>
            <a:off x="3812583" y="356989"/>
            <a:ext cx="7919633" cy="4524315"/>
          </a:xfrm>
          <a:prstGeom prst="rect">
            <a:avLst/>
          </a:prstGeom>
        </p:spPr>
        <p:txBody>
          <a:bodyPr wrap="square">
            <a:spAutoFit/>
          </a:bodyPr>
          <a:lstStyle/>
          <a:p>
            <a:pPr algn="just"/>
            <a:r>
              <a:rPr lang="es-CO" sz="2400" dirty="0">
                <a:solidFill>
                  <a:schemeClr val="bg1"/>
                </a:solidFill>
                <a:latin typeface="Arial" pitchFamily="34" charset="0"/>
                <a:cs typeface="Arial" pitchFamily="34" charset="0"/>
              </a:rPr>
              <a:t>En el aparato del Estado y los medios de dominación, la figura paterna no la presentan como un sabio, previsor y protector. En este contexto patriarcal, las mujeres son subordinadas y su principal misión es procurar la reproducción de la especie y recargar la energía de hombres y familia para la producción de la riqueza. </a:t>
            </a:r>
            <a:endParaRPr lang="es-ES" sz="2400" dirty="0">
              <a:solidFill>
                <a:schemeClr val="bg1"/>
              </a:solidFill>
              <a:latin typeface="Arial" pitchFamily="34" charset="0"/>
              <a:cs typeface="Arial" pitchFamily="34" charset="0"/>
            </a:endParaRPr>
          </a:p>
          <a:p>
            <a:pPr algn="just"/>
            <a:r>
              <a:rPr lang="es-CO" sz="2400" dirty="0">
                <a:solidFill>
                  <a:schemeClr val="bg1"/>
                </a:solidFill>
                <a:latin typeface="Arial" pitchFamily="34" charset="0"/>
                <a:cs typeface="Arial" pitchFamily="34" charset="0"/>
              </a:rPr>
              <a:t>Hace miles de años la esperanza de vida era escasa: la mortalidad infantil muy elevada, había tribus donde exterminaban las niñas al nacer, la mortandad indígena en América -a raíz de la invasión española y los pocos excedentes productivos- mantenían a la humanidad en constante peligro de extinción. </a:t>
            </a:r>
            <a:endParaRPr lang="es-ES" sz="24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1889861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1214369-6A0F-4E5E-9BC6-92781C186839}"/>
              </a:ext>
            </a:extLst>
          </p:cNvPr>
          <p:cNvSpPr txBox="1"/>
          <p:nvPr/>
        </p:nvSpPr>
        <p:spPr>
          <a:xfrm>
            <a:off x="3696236" y="1287887"/>
            <a:ext cx="8216722" cy="5447645"/>
          </a:xfrm>
          <a:prstGeom prst="rect">
            <a:avLst/>
          </a:prstGeom>
          <a:noFill/>
        </p:spPr>
        <p:txBody>
          <a:bodyPr wrap="square">
            <a:spAutoFit/>
          </a:bodyPr>
          <a:lstStyle/>
          <a:p>
            <a:pPr lvl="0" algn="just"/>
            <a:r>
              <a:rPr lang="es-MX" sz="4800" dirty="0">
                <a:solidFill>
                  <a:schemeClr val="bg1"/>
                </a:solidFill>
                <a:latin typeface="Arial" panose="020B0604020202020204" pitchFamily="34" charset="0"/>
                <a:cs typeface="Arial" panose="020B0604020202020204" pitchFamily="34" charset="0"/>
              </a:rPr>
              <a:t>Con tan solo 39 años y con el testimonio de lo que es ser una mujer negra en la periferia nacional, su reconocimiento asciende de forma acelerada</a:t>
            </a:r>
            <a:r>
              <a:rPr lang="es-MX" sz="6000" dirty="0">
                <a:solidFill>
                  <a:schemeClr val="bg1"/>
                </a:solidFill>
              </a:rPr>
              <a:t>.</a:t>
            </a:r>
            <a:endParaRPr lang="es-CO" sz="6000" dirty="0">
              <a:solidFill>
                <a:schemeClr val="bg1"/>
              </a:solidFill>
              <a:latin typeface="Arial" panose="020B0604020202020204" pitchFamily="34" charset="0"/>
              <a:cs typeface="Arial" panose="020B0604020202020204" pitchFamily="34" charset="0"/>
            </a:endParaRPr>
          </a:p>
          <a:p>
            <a:pPr lvl="0"/>
            <a:endParaRPr lang="es-CO" sz="4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17511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1214369-6A0F-4E5E-9BC6-92781C186839}"/>
              </a:ext>
            </a:extLst>
          </p:cNvPr>
          <p:cNvSpPr txBox="1"/>
          <p:nvPr/>
        </p:nvSpPr>
        <p:spPr>
          <a:xfrm>
            <a:off x="3773509" y="502275"/>
            <a:ext cx="8139449" cy="5632311"/>
          </a:xfrm>
          <a:prstGeom prst="rect">
            <a:avLst/>
          </a:prstGeom>
          <a:noFill/>
        </p:spPr>
        <p:txBody>
          <a:bodyPr wrap="square">
            <a:spAutoFit/>
          </a:bodyPr>
          <a:lstStyle/>
          <a:p>
            <a:pPr lvl="0"/>
            <a:endParaRPr lang="es-CO" sz="4000" dirty="0">
              <a:solidFill>
                <a:schemeClr val="bg1"/>
              </a:solidFill>
              <a:latin typeface="Arial" panose="020B0604020202020204" pitchFamily="34" charset="0"/>
              <a:cs typeface="Arial" panose="020B0604020202020204" pitchFamily="34" charset="0"/>
            </a:endParaRPr>
          </a:p>
          <a:p>
            <a:pPr lvl="0" algn="just"/>
            <a:r>
              <a:rPr lang="es-MX" sz="4000" dirty="0">
                <a:solidFill>
                  <a:schemeClr val="bg1"/>
                </a:solidFill>
                <a:latin typeface="Arial" panose="020B0604020202020204" pitchFamily="34" charset="0"/>
                <a:cs typeface="Arial" panose="020B0604020202020204" pitchFamily="34" charset="0"/>
              </a:rPr>
              <a:t>Su trabajo como lideresa social se centró en la lucha contra la minería ilegal en la vereda de </a:t>
            </a:r>
            <a:r>
              <a:rPr lang="es-MX" sz="4000" dirty="0" err="1">
                <a:solidFill>
                  <a:schemeClr val="bg1"/>
                </a:solidFill>
                <a:latin typeface="Arial" panose="020B0604020202020204" pitchFamily="34" charset="0"/>
                <a:cs typeface="Arial" panose="020B0604020202020204" pitchFamily="34" charset="0"/>
              </a:rPr>
              <a:t>Yolombó</a:t>
            </a:r>
            <a:r>
              <a:rPr lang="es-MX" sz="4000" dirty="0">
                <a:solidFill>
                  <a:schemeClr val="bg1"/>
                </a:solidFill>
                <a:latin typeface="Arial" panose="020B0604020202020204" pitchFamily="34" charset="0"/>
                <a:cs typeface="Arial" panose="020B0604020202020204" pitchFamily="34" charset="0"/>
              </a:rPr>
              <a:t>. Por su trabajo, ganó el Premio Medioambiental Goldman y fue escogida como una de las 100 mujeres más influyentes por la BBC.</a:t>
            </a:r>
            <a:endParaRPr lang="es-CO"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94177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1214369-6A0F-4E5E-9BC6-92781C186839}"/>
              </a:ext>
            </a:extLst>
          </p:cNvPr>
          <p:cNvSpPr txBox="1"/>
          <p:nvPr/>
        </p:nvSpPr>
        <p:spPr>
          <a:xfrm>
            <a:off x="3631841" y="463639"/>
            <a:ext cx="8293995" cy="5755422"/>
          </a:xfrm>
          <a:prstGeom prst="rect">
            <a:avLst/>
          </a:prstGeom>
          <a:noFill/>
        </p:spPr>
        <p:txBody>
          <a:bodyPr wrap="square">
            <a:spAutoFit/>
          </a:bodyPr>
          <a:lstStyle/>
          <a:p>
            <a:pPr algn="just"/>
            <a:r>
              <a:rPr lang="es-MX" sz="4400" dirty="0"/>
              <a:t> </a:t>
            </a:r>
            <a:r>
              <a:rPr lang="es-MX" sz="3600" dirty="0">
                <a:solidFill>
                  <a:schemeClr val="bg1"/>
                </a:solidFill>
                <a:latin typeface="Arial" panose="020B0604020202020204" pitchFamily="34" charset="0"/>
                <a:cs typeface="Arial" panose="020B0604020202020204" pitchFamily="34" charset="0"/>
              </a:rPr>
              <a:t>Gloria Inés Ramírez ha sido la única presidenta de </a:t>
            </a:r>
            <a:r>
              <a:rPr lang="es-MX" sz="3600" dirty="0" err="1">
                <a:solidFill>
                  <a:schemeClr val="bg1"/>
                </a:solidFill>
                <a:latin typeface="Arial" panose="020B0604020202020204" pitchFamily="34" charset="0"/>
                <a:cs typeface="Arial" panose="020B0604020202020204" pitchFamily="34" charset="0"/>
              </a:rPr>
              <a:t>Fecode</a:t>
            </a:r>
            <a:r>
              <a:rPr lang="es-MX" sz="3600" dirty="0">
                <a:solidFill>
                  <a:schemeClr val="bg1"/>
                </a:solidFill>
                <a:latin typeface="Arial" panose="020B0604020202020204" pitchFamily="34" charset="0"/>
                <a:cs typeface="Arial" panose="020B0604020202020204" pitchFamily="34" charset="0"/>
              </a:rPr>
              <a:t> [Federación Colombiana de Educadores], el sindicato más importante del país, y eso le permite ser una ministra que sabe de trabajo. Además, en su carrera ha desarrollado una perspectiva feminista por lo que existe la posibilidad de una política laboral con enfoque de género”</a:t>
            </a:r>
            <a:endParaRPr lang="es-CO"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11937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87057C9-7731-49A6-AC1F-E118DE1FA82E}"/>
              </a:ext>
            </a:extLst>
          </p:cNvPr>
          <p:cNvSpPr txBox="1"/>
          <p:nvPr/>
        </p:nvSpPr>
        <p:spPr>
          <a:xfrm>
            <a:off x="1416678" y="797717"/>
            <a:ext cx="9968246" cy="4524315"/>
          </a:xfrm>
          <a:prstGeom prst="rect">
            <a:avLst/>
          </a:prstGeom>
          <a:noFill/>
        </p:spPr>
        <p:txBody>
          <a:bodyPr wrap="square">
            <a:spAutoFit/>
          </a:bodyPr>
          <a:lstStyle/>
          <a:p>
            <a:pPr algn="just"/>
            <a:r>
              <a:rPr lang="es-MX" sz="4800" dirty="0">
                <a:solidFill>
                  <a:schemeClr val="bg1"/>
                </a:solidFill>
                <a:latin typeface="Arial" panose="020B0604020202020204" pitchFamily="34" charset="0"/>
                <a:cs typeface="Arial" panose="020B0604020202020204" pitchFamily="34" charset="0"/>
              </a:rPr>
              <a:t>“Su perfil es coherente entre lo político, lo sindical y lo organizativo. Por lo general, un dirigente se va por un solo lado, ella no. Entiende la estructura del país y de los partidos políticos”,</a:t>
            </a:r>
            <a:endParaRPr lang="es-CO" sz="4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9094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66654DF-C5F6-408E-801C-AFC79F3E6D2A}"/>
              </a:ext>
            </a:extLst>
          </p:cNvPr>
          <p:cNvSpPr txBox="1"/>
          <p:nvPr/>
        </p:nvSpPr>
        <p:spPr>
          <a:xfrm>
            <a:off x="3593205" y="476519"/>
            <a:ext cx="8345509" cy="4524315"/>
          </a:xfrm>
          <a:prstGeom prst="rect">
            <a:avLst/>
          </a:prstGeom>
          <a:noFill/>
        </p:spPr>
        <p:txBody>
          <a:bodyPr wrap="square">
            <a:spAutoFit/>
          </a:bodyPr>
          <a:lstStyle/>
          <a:p>
            <a:pPr algn="just"/>
            <a:r>
              <a:rPr lang="es-MX" sz="4800" dirty="0">
                <a:solidFill>
                  <a:schemeClr val="bg1"/>
                </a:solidFill>
                <a:latin typeface="Arial" panose="020B0604020202020204" pitchFamily="34" charset="0"/>
                <a:cs typeface="Arial" panose="020B0604020202020204" pitchFamily="34" charset="0"/>
              </a:rPr>
              <a:t>Defensora de los derechos humanos y la reivindicación de los trabajadores. Ha sido una mujer que ha luchado por los derechos de las mujeres y la equidad de género”.</a:t>
            </a:r>
            <a:endParaRPr lang="es-CO" sz="4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58445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1BDD7A5-B32C-4EB6-A993-10AA51A65299}"/>
              </a:ext>
            </a:extLst>
          </p:cNvPr>
          <p:cNvSpPr txBox="1"/>
          <p:nvPr/>
        </p:nvSpPr>
        <p:spPr>
          <a:xfrm>
            <a:off x="579548" y="1028144"/>
            <a:ext cx="11269015" cy="4801314"/>
          </a:xfrm>
          <a:prstGeom prst="rect">
            <a:avLst/>
          </a:prstGeom>
          <a:noFill/>
        </p:spPr>
        <p:txBody>
          <a:bodyPr wrap="square">
            <a:spAutoFit/>
          </a:bodyPr>
          <a:lstStyle/>
          <a:p>
            <a:pPr algn="ctr"/>
            <a:r>
              <a:rPr lang="es-ES" sz="66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latin typeface="Arial" panose="020B0604020202020204" pitchFamily="34" charset="0"/>
                <a:cs typeface="Arial" panose="020B0604020202020204" pitchFamily="34" charset="0"/>
              </a:rPr>
              <a:t>Mujer…</a:t>
            </a:r>
            <a:r>
              <a:rPr lang="es-ES" sz="48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latin typeface="Arial" panose="020B0604020202020204" pitchFamily="34" charset="0"/>
                <a:cs typeface="Arial" panose="020B0604020202020204" pitchFamily="34" charset="0"/>
              </a:rPr>
              <a:t> </a:t>
            </a:r>
          </a:p>
          <a:p>
            <a:pPr algn="ctr"/>
            <a:endParaRPr lang="es-ES" sz="48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latin typeface="Arial" panose="020B0604020202020204" pitchFamily="34" charset="0"/>
              <a:cs typeface="Arial" panose="020B0604020202020204" pitchFamily="34" charset="0"/>
            </a:endParaRPr>
          </a:p>
          <a:p>
            <a:pPr algn="ctr"/>
            <a:r>
              <a:rPr lang="es-ES" sz="48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latin typeface="Arial" panose="020B0604020202020204" pitchFamily="34" charset="0"/>
                <a:cs typeface="Arial" panose="020B0604020202020204" pitchFamily="34" charset="0"/>
              </a:rPr>
              <a:t>capacítate, organízate y lucha.</a:t>
            </a:r>
          </a:p>
          <a:p>
            <a:pPr algn="ctr"/>
            <a:endParaRPr lang="es-ES" sz="48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latin typeface="Arial" panose="020B0604020202020204" pitchFamily="34" charset="0"/>
              <a:cs typeface="Arial" panose="020B0604020202020204" pitchFamily="34" charset="0"/>
            </a:endParaRPr>
          </a:p>
          <a:p>
            <a:pPr algn="r"/>
            <a:r>
              <a:rPr lang="es-ES" sz="48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latin typeface="Arial" panose="020B0604020202020204" pitchFamily="34" charset="0"/>
                <a:cs typeface="Arial" panose="020B0604020202020204" pitchFamily="34" charset="0"/>
              </a:rPr>
              <a:t>Gracias.</a:t>
            </a:r>
          </a:p>
          <a:p>
            <a:pPr algn="ctr"/>
            <a:r>
              <a:rPr lang="es-ES" sz="2400"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latin typeface="Arial" panose="020B0604020202020204" pitchFamily="34" charset="0"/>
                <a:cs typeface="Arial" panose="020B0604020202020204" pitchFamily="34" charset="0"/>
              </a:rPr>
              <a:t>NUEVA ESCUELA POPULAR Y OBRERA</a:t>
            </a:r>
          </a:p>
          <a:p>
            <a:pPr algn="ctr"/>
            <a:r>
              <a:rPr lang="es-ES" sz="2400"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latin typeface="Arial" panose="020B0604020202020204" pitchFamily="34" charset="0"/>
                <a:cs typeface="Arial" panose="020B0604020202020204" pitchFamily="34" charset="0"/>
              </a:rPr>
              <a:t>NEPO.</a:t>
            </a:r>
          </a:p>
        </p:txBody>
      </p:sp>
    </p:spTree>
    <p:extLst>
      <p:ext uri="{BB962C8B-B14F-4D97-AF65-F5344CB8AC3E}">
        <p14:creationId xmlns:p14="http://schemas.microsoft.com/office/powerpoint/2010/main" val="3735060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1108129" y="1255363"/>
            <a:ext cx="9891967" cy="4764381"/>
          </a:xfrm>
          <a:prstGeom prst="rect">
            <a:avLst/>
          </a:prstGeom>
        </p:spPr>
        <p:txBody>
          <a:bodyPr wrap="square">
            <a:spAutoFit/>
          </a:bodyPr>
          <a:lstStyle/>
          <a:p>
            <a:pPr algn="just">
              <a:lnSpc>
                <a:spcPct val="115000"/>
              </a:lnSpc>
              <a:spcAft>
                <a:spcPts val="0"/>
              </a:spcAft>
            </a:pPr>
            <a:r>
              <a:rPr lang="es-CO" sz="3600" b="1" dirty="0">
                <a:solidFill>
                  <a:schemeClr val="bg1"/>
                </a:solidFill>
                <a:latin typeface="Arial" pitchFamily="34" charset="0"/>
                <a:ea typeface="Times New Roman" panose="02020603050405020304" pitchFamily="18" charset="0"/>
                <a:cs typeface="Arial" pitchFamily="34" charset="0"/>
              </a:rPr>
              <a:t>Se expresa en</a:t>
            </a:r>
            <a:r>
              <a:rPr lang="es-CO" sz="3600" dirty="0">
                <a:solidFill>
                  <a:schemeClr val="bg1"/>
                </a:solidFill>
                <a:latin typeface="Arial" pitchFamily="34" charset="0"/>
                <a:ea typeface="Times New Roman" panose="02020603050405020304" pitchFamily="18" charset="0"/>
                <a:cs typeface="Arial" pitchFamily="34" charset="0"/>
              </a:rPr>
              <a:t>: relaciones de dominación y opresión por unos hombres sobre otros y sobre todas las mujeres y demás personas. Los hombres dominan la economía, la política, la ideología, el gobierno, la religión, lo público  y lo privado: el hogar. </a:t>
            </a:r>
            <a:endParaRPr lang="en-US" sz="3600" dirty="0">
              <a:solidFill>
                <a:schemeClr val="bg1"/>
              </a:solidFill>
              <a:latin typeface="Arial" pitchFamily="34" charset="0"/>
              <a:ea typeface="Calibri" panose="020F0502020204030204" pitchFamily="34" charset="0"/>
              <a:cs typeface="Arial" pitchFamily="34" charset="0"/>
            </a:endParaRPr>
          </a:p>
          <a:p>
            <a:pPr algn="just">
              <a:lnSpc>
                <a:spcPct val="115000"/>
              </a:lnSpc>
              <a:spcAft>
                <a:spcPts val="0"/>
              </a:spcAft>
            </a:pPr>
            <a:br>
              <a:rPr lang="es-CO" sz="2400"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b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7325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1402597" y="446987"/>
            <a:ext cx="9058759" cy="5613845"/>
          </a:xfrm>
          <a:prstGeom prst="rect">
            <a:avLst/>
          </a:prstGeom>
        </p:spPr>
        <p:txBody>
          <a:bodyPr wrap="square">
            <a:spAutoFit/>
          </a:bodyPr>
          <a:lstStyle/>
          <a:p>
            <a:pPr algn="just">
              <a:lnSpc>
                <a:spcPct val="115000"/>
              </a:lnSpc>
              <a:spcAft>
                <a:spcPts val="0"/>
              </a:spcAft>
            </a:pPr>
            <a:r>
              <a:rPr lang="es-CO" sz="2400" b="1" dirty="0">
                <a:solidFill>
                  <a:schemeClr val="bg1"/>
                </a:solidFill>
                <a:latin typeface="Arial" pitchFamily="34" charset="0"/>
                <a:ea typeface="Times New Roman" panose="02020603050405020304" pitchFamily="18" charset="0"/>
                <a:cs typeface="Arial" pitchFamily="34" charset="0"/>
              </a:rPr>
              <a:t>Se caracteriza por tres aspectos: </a:t>
            </a:r>
          </a:p>
          <a:p>
            <a:pPr marL="457200" indent="-457200" algn="just">
              <a:lnSpc>
                <a:spcPct val="115000"/>
              </a:lnSpc>
              <a:spcAft>
                <a:spcPts val="0"/>
              </a:spcAft>
              <a:buAutoNum type="arabicPeriod"/>
            </a:pPr>
            <a:r>
              <a:rPr lang="es-CO" sz="2400" b="1" dirty="0">
                <a:solidFill>
                  <a:schemeClr val="bg1"/>
                </a:solidFill>
                <a:latin typeface="Arial" pitchFamily="34" charset="0"/>
                <a:ea typeface="Times New Roman" panose="02020603050405020304" pitchFamily="18" charset="0"/>
                <a:cs typeface="Arial" pitchFamily="34" charset="0"/>
              </a:rPr>
              <a:t>Oposición entre el género masculino y el femenino</a:t>
            </a:r>
            <a:r>
              <a:rPr lang="es-CO" sz="2400" dirty="0">
                <a:solidFill>
                  <a:schemeClr val="bg1"/>
                </a:solidFill>
                <a:latin typeface="Arial" pitchFamily="34" charset="0"/>
                <a:ea typeface="Times New Roman" panose="02020603050405020304" pitchFamily="18" charset="0"/>
                <a:cs typeface="Arial" pitchFamily="34" charset="0"/>
              </a:rPr>
              <a:t>, opresión de las mujeres y el dominio de los hombres en las relaciones sociales, normas, lenguaje, instituciones y formas de ver el mundo. </a:t>
            </a:r>
          </a:p>
          <a:p>
            <a:pPr marL="457200" indent="-457200" algn="just">
              <a:lnSpc>
                <a:spcPct val="115000"/>
              </a:lnSpc>
              <a:spcAft>
                <a:spcPts val="0"/>
              </a:spcAft>
              <a:buAutoNum type="arabicPeriod"/>
            </a:pPr>
            <a:endParaRPr lang="es-CO" sz="2400" dirty="0">
              <a:solidFill>
                <a:schemeClr val="bg1"/>
              </a:solidFill>
              <a:latin typeface="Arial" pitchFamily="34" charset="0"/>
              <a:ea typeface="Times New Roman" panose="02020603050405020304" pitchFamily="18" charset="0"/>
              <a:cs typeface="Arial" pitchFamily="34" charset="0"/>
            </a:endParaRPr>
          </a:p>
          <a:p>
            <a:pPr marL="457200" indent="-457200" algn="just">
              <a:lnSpc>
                <a:spcPct val="115000"/>
              </a:lnSpc>
              <a:spcAft>
                <a:spcPts val="0"/>
              </a:spcAft>
              <a:buAutoNum type="arabicPeriod"/>
            </a:pPr>
            <a:r>
              <a:rPr lang="es-CO" sz="2400" dirty="0">
                <a:solidFill>
                  <a:schemeClr val="bg1"/>
                </a:solidFill>
                <a:latin typeface="Arial" pitchFamily="34" charset="0"/>
                <a:ea typeface="Times New Roman" panose="02020603050405020304" pitchFamily="18" charset="0"/>
                <a:cs typeface="Arial" pitchFamily="34" charset="0"/>
              </a:rPr>
              <a:t> </a:t>
            </a:r>
            <a:r>
              <a:rPr lang="es-CO" sz="2400" b="1" dirty="0">
                <a:solidFill>
                  <a:schemeClr val="bg1"/>
                </a:solidFill>
                <a:latin typeface="Arial" pitchFamily="34" charset="0"/>
                <a:ea typeface="Times New Roman" panose="02020603050405020304" pitchFamily="18" charset="0"/>
                <a:cs typeface="Arial" pitchFamily="34" charset="0"/>
              </a:rPr>
              <a:t>Ruptura entre las mujeres</a:t>
            </a:r>
            <a:r>
              <a:rPr lang="es-CO" sz="2400" dirty="0">
                <a:solidFill>
                  <a:schemeClr val="bg1"/>
                </a:solidFill>
                <a:latin typeface="Arial" pitchFamily="34" charset="0"/>
                <a:ea typeface="Times New Roman" panose="02020603050405020304" pitchFamily="18" charset="0"/>
                <a:cs typeface="Arial" pitchFamily="34" charset="0"/>
              </a:rPr>
              <a:t>, basado en una enemistad histórica por la competencia por los varones y por ocupar los espacios que les son designados socialmente a partir de su condición de mujeres.</a:t>
            </a:r>
          </a:p>
          <a:p>
            <a:pPr marL="457200" indent="-457200" algn="just">
              <a:lnSpc>
                <a:spcPct val="115000"/>
              </a:lnSpc>
              <a:spcAft>
                <a:spcPts val="0"/>
              </a:spcAft>
              <a:buAutoNum type="arabicPeriod"/>
            </a:pPr>
            <a:endParaRPr lang="es-CO" sz="2400" dirty="0">
              <a:solidFill>
                <a:schemeClr val="bg1"/>
              </a:solidFill>
              <a:latin typeface="Arial" pitchFamily="34" charset="0"/>
              <a:ea typeface="Times New Roman" panose="02020603050405020304" pitchFamily="18" charset="0"/>
              <a:cs typeface="Arial" pitchFamily="34" charset="0"/>
            </a:endParaRPr>
          </a:p>
          <a:p>
            <a:pPr marL="457200" indent="-457200" algn="just">
              <a:lnSpc>
                <a:spcPct val="115000"/>
              </a:lnSpc>
              <a:spcAft>
                <a:spcPts val="0"/>
              </a:spcAft>
              <a:buAutoNum type="arabicPeriod"/>
            </a:pPr>
            <a:r>
              <a:rPr lang="es-CO" sz="2400" dirty="0">
                <a:solidFill>
                  <a:schemeClr val="bg1"/>
                </a:solidFill>
                <a:latin typeface="Arial" pitchFamily="34" charset="0"/>
                <a:ea typeface="Times New Roman" panose="02020603050405020304" pitchFamily="18" charset="0"/>
                <a:cs typeface="Arial" pitchFamily="34" charset="0"/>
              </a:rPr>
              <a:t>  F</a:t>
            </a:r>
            <a:r>
              <a:rPr lang="es-CO" sz="2400" b="1" dirty="0">
                <a:solidFill>
                  <a:schemeClr val="bg1"/>
                </a:solidFill>
                <a:latin typeface="Arial" pitchFamily="34" charset="0"/>
                <a:ea typeface="Times New Roman" panose="02020603050405020304" pitchFamily="18" charset="0"/>
                <a:cs typeface="Arial" pitchFamily="34" charset="0"/>
              </a:rPr>
              <a:t>enómeno ideológico conocido como machismo</a:t>
            </a:r>
            <a:r>
              <a:rPr lang="es-CO" sz="2400" dirty="0">
                <a:solidFill>
                  <a:schemeClr val="bg1"/>
                </a:solidFill>
                <a:latin typeface="Arial" pitchFamily="34" charset="0"/>
                <a:ea typeface="Times New Roman" panose="02020603050405020304" pitchFamily="18" charset="0"/>
                <a:cs typeface="Arial" pitchFamily="34" charset="0"/>
              </a:rPr>
              <a:t>, basado en el poder masculino y la discriminación de las mujeres. </a:t>
            </a:r>
            <a:endParaRPr lang="en-US" sz="2400" dirty="0">
              <a:solidFill>
                <a:schemeClr val="bg1"/>
              </a:solidFill>
              <a:effectLst/>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3534432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982639" y="834444"/>
            <a:ext cx="10017457" cy="489686"/>
          </a:xfrm>
          <a:prstGeom prst="rect">
            <a:avLst/>
          </a:prstGeom>
        </p:spPr>
        <p:txBody>
          <a:bodyPr wrap="square">
            <a:spAutoFit/>
          </a:bodyPr>
          <a:lstStyle/>
          <a:p>
            <a:pPr algn="just">
              <a:lnSpc>
                <a:spcPct val="115000"/>
              </a:lnSpc>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ángulo 4"/>
          <p:cNvSpPr/>
          <p:nvPr/>
        </p:nvSpPr>
        <p:spPr>
          <a:xfrm>
            <a:off x="982639" y="834443"/>
            <a:ext cx="9602703" cy="5826210"/>
          </a:xfrm>
          <a:prstGeom prst="rect">
            <a:avLst/>
          </a:prstGeom>
        </p:spPr>
        <p:txBody>
          <a:bodyPr wrap="square">
            <a:spAutoFit/>
          </a:bodyPr>
          <a:lstStyle/>
          <a:p>
            <a:pPr algn="ctr">
              <a:lnSpc>
                <a:spcPct val="115000"/>
              </a:lnSpc>
              <a:spcAft>
                <a:spcPts val="0"/>
              </a:spcAft>
            </a:pPr>
            <a:r>
              <a:rPr lang="es-CO" sz="3200" b="1" dirty="0">
                <a:solidFill>
                  <a:schemeClr val="bg1"/>
                </a:solidFill>
                <a:latin typeface="Arial" pitchFamily="34" charset="0"/>
                <a:ea typeface="Times New Roman" panose="02020603050405020304" pitchFamily="18" charset="0"/>
                <a:cs typeface="Arial" pitchFamily="34" charset="0"/>
              </a:rPr>
              <a:t>¿Siempre existió el patriarcado?</a:t>
            </a:r>
            <a:endParaRPr lang="en-US" sz="3200" dirty="0">
              <a:solidFill>
                <a:schemeClr val="bg1"/>
              </a:solidFill>
              <a:latin typeface="Arial" pitchFamily="34" charset="0"/>
              <a:ea typeface="Calibri" panose="020F0502020204030204" pitchFamily="34" charset="0"/>
              <a:cs typeface="Arial" pitchFamily="34" charset="0"/>
            </a:endParaRPr>
          </a:p>
          <a:p>
            <a:pPr algn="just">
              <a:lnSpc>
                <a:spcPct val="115000"/>
              </a:lnSpc>
              <a:spcAft>
                <a:spcPts val="0"/>
              </a:spcAft>
            </a:pPr>
            <a:br>
              <a:rPr lang="es-CO" sz="2000" b="1" dirty="0">
                <a:solidFill>
                  <a:schemeClr val="bg1"/>
                </a:solidFill>
                <a:latin typeface="Arial" pitchFamily="34" charset="0"/>
                <a:ea typeface="Times New Roman" panose="02020603050405020304" pitchFamily="18" charset="0"/>
                <a:cs typeface="Arial" pitchFamily="34" charset="0"/>
              </a:rPr>
            </a:br>
            <a:r>
              <a:rPr lang="es-CO" sz="2800" dirty="0">
                <a:solidFill>
                  <a:schemeClr val="bg1"/>
                </a:solidFill>
                <a:latin typeface="Arial" pitchFamily="34" charset="0"/>
                <a:ea typeface="Times New Roman" panose="02020603050405020304" pitchFamily="18" charset="0"/>
                <a:cs typeface="Arial" pitchFamily="34" charset="0"/>
              </a:rPr>
              <a:t>Durante un largo periodo de la historia, existió la autoridad materna: EL MATRIARCADO, las mujeres madres de la comunidad ostentaban el poder, tenían iguales derechos y posición social y política que los hombres. No existía la propiedad privada, ni el Estado, era una democracia acorde con la naturaleza, basada en la fraternidad y el amor. La mayoría de los historiadores sostienen que existieron y aún existen matriarcados, sobre todo en algunas sociedades primitivas.</a:t>
            </a:r>
            <a:endParaRPr lang="en-US" sz="2800" dirty="0">
              <a:solidFill>
                <a:schemeClr val="bg1"/>
              </a:solidFill>
              <a:latin typeface="Arial" pitchFamily="34" charset="0"/>
              <a:ea typeface="Calibri" panose="020F0502020204030204" pitchFamily="34" charset="0"/>
              <a:cs typeface="Arial" pitchFamily="34" charset="0"/>
            </a:endParaRPr>
          </a:p>
          <a:p>
            <a:pPr algn="just">
              <a:lnSpc>
                <a:spcPct val="115000"/>
              </a:lnSpc>
              <a:spcAft>
                <a:spcPts val="0"/>
              </a:spcAft>
            </a:pPr>
            <a:r>
              <a:rPr lang="es-CO" sz="2000"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 </a:t>
            </a:r>
            <a:endPar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956400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1900</TotalTime>
  <Words>3754</Words>
  <Application>Microsoft Office PowerPoint</Application>
  <PresentationFormat>Panorámica</PresentationFormat>
  <Paragraphs>149</Paragraphs>
  <Slides>65</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65</vt:i4>
      </vt:variant>
    </vt:vector>
  </HeadingPairs>
  <TitlesOfParts>
    <vt:vector size="72" baseType="lpstr">
      <vt:lpstr>Arial</vt:lpstr>
      <vt:lpstr>Calibri</vt:lpstr>
      <vt:lpstr>Calibri Light</vt:lpstr>
      <vt:lpstr>Cambria</vt:lpstr>
      <vt:lpstr>Verdana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Orjuela Acuña Armando</dc:creator>
  <cp:lastModifiedBy>Armando Orjuela A</cp:lastModifiedBy>
  <cp:revision>135</cp:revision>
  <dcterms:created xsi:type="dcterms:W3CDTF">2022-02-17T20:10:11Z</dcterms:created>
  <dcterms:modified xsi:type="dcterms:W3CDTF">2023-05-15T00:30:18Z</dcterms:modified>
</cp:coreProperties>
</file>