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57" r:id="rId3"/>
    <p:sldId id="259" r:id="rId4"/>
    <p:sldId id="265" r:id="rId5"/>
    <p:sldId id="260" r:id="rId6"/>
    <p:sldId id="266" r:id="rId7"/>
    <p:sldId id="261" r:id="rId8"/>
    <p:sldId id="294" r:id="rId9"/>
    <p:sldId id="293" r:id="rId10"/>
    <p:sldId id="291" r:id="rId11"/>
    <p:sldId id="292" r:id="rId12"/>
    <p:sldId id="262" r:id="rId13"/>
    <p:sldId id="263" r:id="rId14"/>
    <p:sldId id="258" r:id="rId15"/>
    <p:sldId id="267" r:id="rId16"/>
    <p:sldId id="264" r:id="rId17"/>
    <p:sldId id="274" r:id="rId18"/>
    <p:sldId id="273" r:id="rId19"/>
    <p:sldId id="275" r:id="rId20"/>
    <p:sldId id="284" r:id="rId21"/>
    <p:sldId id="285" r:id="rId22"/>
    <p:sldId id="286" r:id="rId23"/>
    <p:sldId id="288" r:id="rId24"/>
    <p:sldId id="287" r:id="rId25"/>
    <p:sldId id="289" r:id="rId26"/>
    <p:sldId id="276" r:id="rId27"/>
    <p:sldId id="269" r:id="rId28"/>
    <p:sldId id="270" r:id="rId29"/>
    <p:sldId id="271" r:id="rId30"/>
    <p:sldId id="290" r:id="rId31"/>
    <p:sldId id="277" r:id="rId32"/>
    <p:sldId id="278" r:id="rId33"/>
    <p:sldId id="279" r:id="rId34"/>
    <p:sldId id="280" r:id="rId35"/>
    <p:sldId id="281" r:id="rId36"/>
    <p:sldId id="282" r:id="rId37"/>
    <p:sldId id="283" r:id="rId38"/>
    <p:sldId id="268"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13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92E6CC-E93D-4229-87BC-EEA7387828B1}" type="datetimeFigureOut">
              <a:rPr lang="es-CO" smtClean="0"/>
              <a:t>19/03/2024</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7343E-C741-4CDE-858A-E207989F5282}" type="slidenum">
              <a:rPr lang="es-CO" smtClean="0"/>
              <a:t>‹Nº›</a:t>
            </a:fld>
            <a:endParaRPr lang="es-CO"/>
          </a:p>
        </p:txBody>
      </p:sp>
    </p:spTree>
    <p:extLst>
      <p:ext uri="{BB962C8B-B14F-4D97-AF65-F5344CB8AC3E}">
        <p14:creationId xmlns:p14="http://schemas.microsoft.com/office/powerpoint/2010/main" val="3205140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7F7343E-C741-4CDE-858A-E207989F5282}" type="slidenum">
              <a:rPr lang="es-CO" smtClean="0"/>
              <a:t>18</a:t>
            </a:fld>
            <a:endParaRPr lang="es-CO"/>
          </a:p>
        </p:txBody>
      </p:sp>
    </p:spTree>
    <p:extLst>
      <p:ext uri="{BB962C8B-B14F-4D97-AF65-F5344CB8AC3E}">
        <p14:creationId xmlns:p14="http://schemas.microsoft.com/office/powerpoint/2010/main" val="1861712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767385" y="562804"/>
            <a:ext cx="6858000" cy="2387600"/>
          </a:xfrm>
          <a:prstGeom prst="rect">
            <a:avLst/>
          </a:prstGeo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763973" y="3438266"/>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p:cNvSpPr>
            <a:spLocks noGrp="1"/>
          </p:cNvSpPr>
          <p:nvPr>
            <p:ph type="dt" sz="half" idx="10"/>
          </p:nvPr>
        </p:nvSpPr>
        <p:spPr>
          <a:xfrm>
            <a:off x="1557551" y="6407434"/>
            <a:ext cx="2057400" cy="365125"/>
          </a:xfrm>
          <a:prstGeom prst="rect">
            <a:avLst/>
          </a:prstGeom>
        </p:spPr>
        <p:txBody>
          <a:bodyPr/>
          <a:lstStyle/>
          <a:p>
            <a:fld id="{7A847CFC-816F-41D0-AAC0-9BF4FEBC753E}" type="datetimeFigureOut">
              <a:rPr lang="es-ES" smtClean="0"/>
              <a:t>19/03/2024</a:t>
            </a:fld>
            <a:endParaRPr lang="es-ES"/>
          </a:p>
        </p:txBody>
      </p:sp>
      <p:sp>
        <p:nvSpPr>
          <p:cNvPr id="5" name="Marcador de pie de página 4"/>
          <p:cNvSpPr>
            <a:spLocks noGrp="1"/>
          </p:cNvSpPr>
          <p:nvPr>
            <p:ph type="ftr" sz="quarter" idx="11"/>
          </p:nvPr>
        </p:nvSpPr>
        <p:spPr>
          <a:xfrm>
            <a:off x="3653335" y="6407433"/>
            <a:ext cx="3086100" cy="365125"/>
          </a:xfrm>
          <a:prstGeom prst="rect">
            <a:avLst/>
          </a:prstGeom>
        </p:spPr>
        <p:txBody>
          <a:bodyPr/>
          <a:lstStyle/>
          <a:p>
            <a:endParaRPr lang="es-ES"/>
          </a:p>
        </p:txBody>
      </p:sp>
      <p:sp>
        <p:nvSpPr>
          <p:cNvPr id="7" name="Marcador de número de diapositiva 5"/>
          <p:cNvSpPr>
            <a:spLocks noGrp="1"/>
          </p:cNvSpPr>
          <p:nvPr>
            <p:ph type="sldNum" sz="quarter" idx="12"/>
          </p:nvPr>
        </p:nvSpPr>
        <p:spPr>
          <a:xfrm>
            <a:off x="6777819" y="6407432"/>
            <a:ext cx="878575" cy="365125"/>
          </a:xfrm>
          <a:prstGeom prst="rect">
            <a:avLst/>
          </a:prstGeo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510076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6"/>
            <a:ext cx="7385998"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1590817" y="1825625"/>
            <a:ext cx="7385998" cy="4351338"/>
          </a:xfrm>
          <a:prstGeom prst="rect">
            <a:avLst/>
          </a:prstGeo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p:cNvSpPr>
            <a:spLocks noGrp="1"/>
          </p:cNvSpPr>
          <p:nvPr>
            <p:ph type="dt" sz="half" idx="10"/>
          </p:nvPr>
        </p:nvSpPr>
        <p:spPr>
          <a:xfrm>
            <a:off x="1557551" y="6407434"/>
            <a:ext cx="2057400" cy="365125"/>
          </a:xfrm>
          <a:prstGeom prst="rect">
            <a:avLst/>
          </a:prstGeom>
        </p:spPr>
        <p:txBody>
          <a:bodyPr/>
          <a:lstStyle/>
          <a:p>
            <a:fld id="{7A847CFC-816F-41D0-AAC0-9BF4FEBC753E}" type="datetimeFigureOut">
              <a:rPr lang="es-ES" smtClean="0"/>
              <a:t>19/03/2024</a:t>
            </a:fld>
            <a:endParaRPr lang="es-ES"/>
          </a:p>
        </p:txBody>
      </p:sp>
      <p:sp>
        <p:nvSpPr>
          <p:cNvPr id="8" name="Marcador de pie de página 4"/>
          <p:cNvSpPr>
            <a:spLocks noGrp="1"/>
          </p:cNvSpPr>
          <p:nvPr>
            <p:ph type="ftr" sz="quarter" idx="11"/>
          </p:nvPr>
        </p:nvSpPr>
        <p:spPr>
          <a:xfrm>
            <a:off x="3653335" y="6407433"/>
            <a:ext cx="3086100" cy="365125"/>
          </a:xfrm>
          <a:prstGeom prst="rect">
            <a:avLst/>
          </a:prstGeom>
        </p:spPr>
        <p:txBody>
          <a:bodyPr/>
          <a:lstStyle/>
          <a:p>
            <a:endParaRPr lang="es-ES"/>
          </a:p>
        </p:txBody>
      </p:sp>
      <p:sp>
        <p:nvSpPr>
          <p:cNvPr id="9" name="Marcador de número de diapositiva 5"/>
          <p:cNvSpPr>
            <a:spLocks noGrp="1"/>
          </p:cNvSpPr>
          <p:nvPr>
            <p:ph type="sldNum" sz="quarter" idx="12"/>
          </p:nvPr>
        </p:nvSpPr>
        <p:spPr>
          <a:xfrm>
            <a:off x="6777819" y="6407432"/>
            <a:ext cx="878575" cy="365125"/>
          </a:xfrm>
          <a:prstGeom prst="rect">
            <a:avLst/>
          </a:prstGeo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09077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1557551" y="6407434"/>
            <a:ext cx="2057400" cy="365125"/>
          </a:xfrm>
          <a:prstGeom prst="rect">
            <a:avLst/>
          </a:prstGeom>
        </p:spPr>
        <p:txBody>
          <a:bodyPr/>
          <a:lstStyle/>
          <a:p>
            <a:fld id="{7A847CFC-816F-41D0-AAC0-9BF4FEBC753E}" type="datetimeFigureOut">
              <a:rPr lang="es-ES" smtClean="0"/>
              <a:t>19/03/2024</a:t>
            </a:fld>
            <a:endParaRPr lang="es-ES"/>
          </a:p>
        </p:txBody>
      </p:sp>
      <p:sp>
        <p:nvSpPr>
          <p:cNvPr id="6" name="Marcador de pie de página 4"/>
          <p:cNvSpPr>
            <a:spLocks noGrp="1"/>
          </p:cNvSpPr>
          <p:nvPr>
            <p:ph type="ftr" sz="quarter" idx="11"/>
          </p:nvPr>
        </p:nvSpPr>
        <p:spPr>
          <a:xfrm>
            <a:off x="3653335" y="6407433"/>
            <a:ext cx="3086100" cy="365125"/>
          </a:xfrm>
          <a:prstGeom prst="rect">
            <a:avLst/>
          </a:prstGeom>
        </p:spPr>
        <p:txBody>
          <a:bodyPr/>
          <a:lstStyle/>
          <a:p>
            <a:endParaRPr lang="es-ES"/>
          </a:p>
        </p:txBody>
      </p:sp>
      <p:sp>
        <p:nvSpPr>
          <p:cNvPr id="7" name="Marcador de número de diapositiva 5"/>
          <p:cNvSpPr>
            <a:spLocks noGrp="1"/>
          </p:cNvSpPr>
          <p:nvPr>
            <p:ph type="sldNum" sz="quarter" idx="12"/>
          </p:nvPr>
        </p:nvSpPr>
        <p:spPr>
          <a:xfrm>
            <a:off x="6777819" y="6407432"/>
            <a:ext cx="878575" cy="365125"/>
          </a:xfrm>
          <a:prstGeom prst="rect">
            <a:avLst/>
          </a:prstGeo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6224212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p:nvPicPr>
        <p:blipFill>
          <a:blip r:embed="rId5"/>
          <a:stretch>
            <a:fillRect/>
          </a:stretch>
        </p:blipFill>
        <p:spPr>
          <a:xfrm>
            <a:off x="0" y="1"/>
            <a:ext cx="1495174" cy="6870787"/>
          </a:xfrm>
          <a:prstGeom prst="rect">
            <a:avLst/>
          </a:prstGeom>
        </p:spPr>
      </p:pic>
      <p:pic>
        <p:nvPicPr>
          <p:cNvPr id="8" name="Imagen 7"/>
          <p:cNvPicPr>
            <a:picLocks noChangeAspect="1"/>
          </p:cNvPicPr>
          <p:nvPr/>
        </p:nvPicPr>
        <p:blipFill>
          <a:blip r:embed="rId6"/>
          <a:stretch>
            <a:fillRect/>
          </a:stretch>
        </p:blipFill>
        <p:spPr>
          <a:xfrm>
            <a:off x="7665559" y="6297120"/>
            <a:ext cx="1335140" cy="560881"/>
          </a:xfrm>
          <a:prstGeom prst="rect">
            <a:avLst/>
          </a:prstGeom>
        </p:spPr>
      </p:pic>
    </p:spTree>
    <p:extLst>
      <p:ext uri="{BB962C8B-B14F-4D97-AF65-F5344CB8AC3E}">
        <p14:creationId xmlns:p14="http://schemas.microsoft.com/office/powerpoint/2010/main" val="12725812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47664" y="620687"/>
            <a:ext cx="6910536" cy="2376265"/>
          </a:xfrm>
        </p:spPr>
        <p:txBody>
          <a:bodyPr/>
          <a:lstStyle/>
          <a:p>
            <a:r>
              <a:rPr lang="es-ES" sz="4800" b="1" dirty="0"/>
              <a:t>ESTRUCTURA NACIONAL, INTERNACIONAL E INTERNA DE LOS SINDICATOS</a:t>
            </a:r>
          </a:p>
        </p:txBody>
      </p:sp>
      <p:sp>
        <p:nvSpPr>
          <p:cNvPr id="3" name="2 Subtítulo"/>
          <p:cNvSpPr>
            <a:spLocks noGrp="1"/>
          </p:cNvSpPr>
          <p:nvPr>
            <p:ph type="subTitle" idx="1"/>
          </p:nvPr>
        </p:nvSpPr>
        <p:spPr>
          <a:xfrm>
            <a:off x="1115616" y="3284984"/>
            <a:ext cx="6984776" cy="2353816"/>
          </a:xfrm>
        </p:spPr>
        <p:txBody>
          <a:bodyPr>
            <a:normAutofit/>
          </a:bodyPr>
          <a:lstStyle/>
          <a:p>
            <a:endParaRPr lang="es-ES" dirty="0"/>
          </a:p>
          <a:p>
            <a:r>
              <a:rPr lang="es-ES" sz="2800" b="1" dirty="0">
                <a:solidFill>
                  <a:schemeClr val="tx1"/>
                </a:solidFill>
              </a:rPr>
              <a:t>NUEVA ESCUELA POPULAR Y OBRERA </a:t>
            </a:r>
          </a:p>
          <a:p>
            <a:r>
              <a:rPr lang="es-ES" sz="2800" b="1" dirty="0">
                <a:solidFill>
                  <a:schemeClr val="tx1"/>
                </a:solidFill>
              </a:rPr>
              <a:t>NEPO </a:t>
            </a:r>
          </a:p>
          <a:p>
            <a:endParaRPr lang="es-ES" sz="2800" b="1" dirty="0">
              <a:solidFill>
                <a:schemeClr val="tx1"/>
              </a:solidFill>
            </a:endParaRPr>
          </a:p>
          <a:p>
            <a:r>
              <a:rPr lang="es-ES" sz="2800" b="1" dirty="0"/>
              <a:t>REINALDO MEDINA GONZALEZ</a:t>
            </a:r>
            <a:endParaRPr lang="es-ES" sz="2800" b="1" dirty="0">
              <a:solidFill>
                <a:schemeClr val="tx1"/>
              </a:solidFill>
            </a:endParaRPr>
          </a:p>
        </p:txBody>
      </p:sp>
    </p:spTree>
    <p:extLst>
      <p:ext uri="{BB962C8B-B14F-4D97-AF65-F5344CB8AC3E}">
        <p14:creationId xmlns:p14="http://schemas.microsoft.com/office/powerpoint/2010/main" val="3604970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590816" y="764704"/>
            <a:ext cx="7553183" cy="5544616"/>
          </a:xfrm>
          <a:prstGeom prst="rect">
            <a:avLst/>
          </a:prstGeom>
        </p:spPr>
      </p:pic>
    </p:spTree>
    <p:extLst>
      <p:ext uri="{BB962C8B-B14F-4D97-AF65-F5344CB8AC3E}">
        <p14:creationId xmlns:p14="http://schemas.microsoft.com/office/powerpoint/2010/main" val="2292216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619672" y="1196752"/>
            <a:ext cx="7386638" cy="4392488"/>
          </a:xfrm>
          <a:prstGeom prst="rect">
            <a:avLst/>
          </a:prstGeom>
        </p:spPr>
      </p:pic>
    </p:spTree>
    <p:extLst>
      <p:ext uri="{BB962C8B-B14F-4D97-AF65-F5344CB8AC3E}">
        <p14:creationId xmlns:p14="http://schemas.microsoft.com/office/powerpoint/2010/main" val="285275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90818" y="320677"/>
            <a:ext cx="7385998" cy="948084"/>
          </a:xfrm>
        </p:spPr>
        <p:txBody>
          <a:bodyPr/>
          <a:lstStyle/>
          <a:p>
            <a:pPr algn="ctr"/>
            <a:r>
              <a:rPr lang="es-ES" b="1" dirty="0"/>
              <a:t>DERECHOS DE AFILIACION </a:t>
            </a:r>
          </a:p>
        </p:txBody>
      </p:sp>
      <p:sp>
        <p:nvSpPr>
          <p:cNvPr id="3" name="2 Marcador de contenido"/>
          <p:cNvSpPr>
            <a:spLocks noGrp="1"/>
          </p:cNvSpPr>
          <p:nvPr>
            <p:ph idx="1"/>
          </p:nvPr>
        </p:nvSpPr>
        <p:spPr>
          <a:xfrm>
            <a:off x="1590817" y="1124744"/>
            <a:ext cx="7385998" cy="5472608"/>
          </a:xfrm>
        </p:spPr>
        <p:txBody>
          <a:bodyPr>
            <a:noAutofit/>
          </a:bodyPr>
          <a:lstStyle/>
          <a:p>
            <a:pPr algn="just"/>
            <a:r>
              <a:rPr lang="es-ES" sz="2800" dirty="0"/>
              <a:t>Todos los sindicatos tienen, sin limitación alguna, la facultad de unirse o acompañar en federaciones locales, regionales, nacionales, profesionales o industriales, y éstas en confederaciones. </a:t>
            </a:r>
          </a:p>
          <a:p>
            <a:pPr algn="just"/>
            <a:endParaRPr lang="es-ES" sz="2800" dirty="0"/>
          </a:p>
          <a:p>
            <a:pPr algn="just"/>
            <a:r>
              <a:rPr lang="es-ES" sz="2800" dirty="0"/>
              <a:t>Las federaciones y confederaciones tienen derecho a personería jurídica propia y las mismas atribuciones de los sindicatos, salvo la declaración de huelga, que compete privativamente, cuando la ley la autoriza, a los sindicatos respectivos o grupos de trabajadores, directa o indirectamente interesados</a:t>
            </a:r>
          </a:p>
        </p:txBody>
      </p:sp>
    </p:spTree>
    <p:extLst>
      <p:ext uri="{BB962C8B-B14F-4D97-AF65-F5344CB8AC3E}">
        <p14:creationId xmlns:p14="http://schemas.microsoft.com/office/powerpoint/2010/main" val="3048447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ASESORIAS EN NEGOCIACION </a:t>
            </a:r>
          </a:p>
        </p:txBody>
      </p:sp>
      <p:sp>
        <p:nvSpPr>
          <p:cNvPr id="3" name="2 Marcador de contenido"/>
          <p:cNvSpPr>
            <a:spLocks noGrp="1"/>
          </p:cNvSpPr>
          <p:nvPr>
            <p:ph idx="1"/>
          </p:nvPr>
        </p:nvSpPr>
        <p:spPr>
          <a:xfrm>
            <a:off x="1590817" y="1340768"/>
            <a:ext cx="7385998" cy="5184576"/>
          </a:xfrm>
        </p:spPr>
        <p:txBody>
          <a:bodyPr>
            <a:normAutofit lnSpcReduction="10000"/>
          </a:bodyPr>
          <a:lstStyle/>
          <a:p>
            <a:pPr algn="just"/>
            <a:r>
              <a:rPr lang="es-ES" sz="2800" dirty="0"/>
              <a:t>La Corte ha declarado  EXEQUIBLE, por el estudio de diversos  casos examinados, la expresión "hasta dos (2)", contenida en el parágrafo 2º del artículo 434 del Código Sustantivo del Trabajo. </a:t>
            </a:r>
          </a:p>
          <a:p>
            <a:pPr marL="0" indent="0" algn="just">
              <a:buNone/>
            </a:pPr>
            <a:endParaRPr lang="es-ES" sz="2800" dirty="0"/>
          </a:p>
          <a:p>
            <a:pPr algn="just"/>
            <a:r>
              <a:rPr lang="es-ES" sz="2800" dirty="0"/>
              <a:t>Al respecto la Corte halló que la fijación de un tope al número de asesores que en nombre de las federaciones y confederaciones puede participar directamente en la mesa de negociaciones durante la etapa de arreglo directo no es medida arbitraria, sino razonable y proporcionada</a:t>
            </a:r>
          </a:p>
        </p:txBody>
      </p:sp>
    </p:spTree>
    <p:extLst>
      <p:ext uri="{BB962C8B-B14F-4D97-AF65-F5344CB8AC3E}">
        <p14:creationId xmlns:p14="http://schemas.microsoft.com/office/powerpoint/2010/main" val="1389205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0"/>
            <a:ext cx="7668344" cy="6093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326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1"/>
            <a:ext cx="7488832" cy="615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0"/>
            <a:ext cx="7884368" cy="61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5409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a:t>ORGANIZACIONES INTERNACIONALES</a:t>
            </a:r>
            <a:endParaRPr lang="es-ES" dirty="0"/>
          </a:p>
        </p:txBody>
      </p:sp>
      <p:sp>
        <p:nvSpPr>
          <p:cNvPr id="3" name="2 Marcador de contenido"/>
          <p:cNvSpPr>
            <a:spLocks noGrp="1"/>
          </p:cNvSpPr>
          <p:nvPr>
            <p:ph idx="1"/>
          </p:nvPr>
        </p:nvSpPr>
        <p:spPr>
          <a:xfrm>
            <a:off x="1590818" y="1340768"/>
            <a:ext cx="7365038" cy="5112568"/>
          </a:xfrm>
        </p:spPr>
        <p:txBody>
          <a:bodyPr>
            <a:normAutofit/>
          </a:bodyPr>
          <a:lstStyle/>
          <a:p>
            <a:pPr algn="just" fontAlgn="base"/>
            <a:r>
              <a:rPr lang="es-ES" sz="2800" dirty="0"/>
              <a:t> Las organizaciones sindicales surgieron a raíz de la necesidad de la unidad de acción de los trabajadores del mundo. Se han organizado y fusionado diversas organizaciones. En la actualidad encontramos las siguientes: </a:t>
            </a:r>
          </a:p>
          <a:p>
            <a:pPr algn="just" fontAlgn="base"/>
            <a:endParaRPr lang="es-ES" sz="2800" dirty="0"/>
          </a:p>
          <a:p>
            <a:pPr algn="just" fontAlgn="base"/>
            <a:r>
              <a:rPr lang="es-ES" sz="2800" dirty="0"/>
              <a:t>FEDERACION SINDICAL MUNDIAL (1945) Clasista, internacionalista y antiimperialista.</a:t>
            </a:r>
          </a:p>
          <a:p>
            <a:pPr algn="just" fontAlgn="base"/>
            <a:r>
              <a:rPr lang="es-ES" sz="2800" dirty="0"/>
              <a:t>CENTRAL SINDICAL INTERNACIONAL (2006) fusión de la CIOSL y la CMT.</a:t>
            </a:r>
          </a:p>
        </p:txBody>
      </p:sp>
    </p:spTree>
    <p:extLst>
      <p:ext uri="{BB962C8B-B14F-4D97-AF65-F5344CB8AC3E}">
        <p14:creationId xmlns:p14="http://schemas.microsoft.com/office/powerpoint/2010/main" val="3496841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7" y="0"/>
            <a:ext cx="7740353" cy="623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6717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640" y="-16222"/>
            <a:ext cx="8424936" cy="7333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6310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0"/>
            <a:ext cx="7344816" cy="606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8934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90818" y="320677"/>
            <a:ext cx="7385998" cy="732060"/>
          </a:xfrm>
        </p:spPr>
        <p:txBody>
          <a:bodyPr/>
          <a:lstStyle/>
          <a:p>
            <a:pPr algn="ctr"/>
            <a:r>
              <a:rPr lang="es-ES" b="1" dirty="0"/>
              <a:t>CLASES DE SINDICATOS </a:t>
            </a:r>
          </a:p>
        </p:txBody>
      </p:sp>
      <p:sp>
        <p:nvSpPr>
          <p:cNvPr id="3" name="2 Marcador de contenido"/>
          <p:cNvSpPr>
            <a:spLocks noGrp="1"/>
          </p:cNvSpPr>
          <p:nvPr>
            <p:ph idx="1"/>
          </p:nvPr>
        </p:nvSpPr>
        <p:spPr>
          <a:xfrm>
            <a:off x="1590817" y="1052736"/>
            <a:ext cx="7385998" cy="5328592"/>
          </a:xfrm>
        </p:spPr>
        <p:txBody>
          <a:bodyPr>
            <a:normAutofit/>
          </a:bodyPr>
          <a:lstStyle/>
          <a:p>
            <a:pPr marL="0" indent="0" algn="just" fontAlgn="base">
              <a:buNone/>
            </a:pPr>
            <a:r>
              <a:rPr lang="es-ES" dirty="0"/>
              <a:t>Clasificación sindical según la ley colombiana Art.356 del código sustantivo del trabajo (modificado por el Art.40 de la ley 50 de 1990). </a:t>
            </a:r>
          </a:p>
          <a:p>
            <a:pPr lvl="0" algn="just" fontAlgn="base"/>
            <a:r>
              <a:rPr lang="es-ES" b="1" dirty="0"/>
              <a:t>De empresa</a:t>
            </a:r>
            <a:r>
              <a:rPr lang="es-ES" dirty="0"/>
              <a:t>: formados por individuos de varias profesiones, oficios o especialidades que prestan sus servicios en una misma empresa, establecimiento o institución </a:t>
            </a:r>
          </a:p>
          <a:p>
            <a:pPr lvl="0" algn="just" fontAlgn="base"/>
            <a:r>
              <a:rPr lang="es-ES" b="1" dirty="0"/>
              <a:t>De industria o por rama de actividad económica</a:t>
            </a:r>
            <a:r>
              <a:rPr lang="es-ES" dirty="0"/>
              <a:t>: formado por individuos que prestan sus servicios en varias empresas de una misma rama industrial. </a:t>
            </a:r>
          </a:p>
          <a:p>
            <a:pPr lvl="0" algn="just" fontAlgn="base"/>
            <a:r>
              <a:rPr lang="es-ES" b="1" dirty="0"/>
              <a:t>Gremiales:</a:t>
            </a:r>
            <a:r>
              <a:rPr lang="es-ES" dirty="0"/>
              <a:t> formado por individuos de una misma profesión, oficio o especialidad. </a:t>
            </a:r>
          </a:p>
          <a:p>
            <a:pPr lvl="0" algn="just" fontAlgn="base"/>
            <a:r>
              <a:rPr lang="es-ES" b="1" dirty="0"/>
              <a:t>De oficios varios</a:t>
            </a:r>
            <a:r>
              <a:rPr lang="es-ES" dirty="0"/>
              <a:t>: formado por trabajadores de diversas profesiones disímiles o inconexas.</a:t>
            </a:r>
          </a:p>
          <a:p>
            <a:pPr lvl="0" algn="just" fontAlgn="base"/>
            <a:r>
              <a:rPr lang="es-ES" b="1" dirty="0"/>
              <a:t>Sindicatos mixtos</a:t>
            </a:r>
            <a:r>
              <a:rPr lang="es-ES" dirty="0"/>
              <a:t>: ( trabajadores oficiales y empleados públicos)            Art. 414 del CST.  </a:t>
            </a:r>
          </a:p>
        </p:txBody>
      </p:sp>
    </p:spTree>
    <p:extLst>
      <p:ext uri="{BB962C8B-B14F-4D97-AF65-F5344CB8AC3E}">
        <p14:creationId xmlns:p14="http://schemas.microsoft.com/office/powerpoint/2010/main" val="95584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548680"/>
            <a:ext cx="7385998" cy="1296144"/>
          </a:xfrm>
        </p:spPr>
        <p:txBody>
          <a:bodyPr/>
          <a:lstStyle/>
          <a:p>
            <a:pPr algn="ctr"/>
            <a:r>
              <a:rPr lang="es-ES" sz="3600" b="1" dirty="0"/>
              <a:t>XVIII CONGRESO DE LA FSM 6-8 de Mayo, 2022, Roma, Italia</a:t>
            </a:r>
            <a:endParaRPr lang="es-CO" sz="3600" b="1" dirty="0"/>
          </a:p>
        </p:txBody>
      </p:sp>
      <p:sp>
        <p:nvSpPr>
          <p:cNvPr id="3" name="Marcador de contenido 2"/>
          <p:cNvSpPr>
            <a:spLocks noGrp="1"/>
          </p:cNvSpPr>
          <p:nvPr>
            <p:ph idx="1"/>
          </p:nvPr>
        </p:nvSpPr>
        <p:spPr>
          <a:xfrm>
            <a:off x="1590817" y="2420888"/>
            <a:ext cx="7385998" cy="3756075"/>
          </a:xfrm>
        </p:spPr>
        <p:txBody>
          <a:bodyPr/>
          <a:lstStyle/>
          <a:p>
            <a:pPr algn="just"/>
            <a:r>
              <a:rPr lang="es-ES" sz="2800" dirty="0"/>
              <a:t>Caracterizado por múltiples rasgos únicos, el 18º Congreso de la Federación Sindical Mundial (FSM) celebrado en la ciudad capital de Roma, Italia, del 6 al 8 de mayo de 2022, ha sido un evento histórico de la clase obrera internacional. Representando a 93 países, 430 delegados registrados participaron en el Congreso. 330 (77%) participaron físicamente mientras que 100 (23%) participaron virtualmente de todo el mundo. </a:t>
            </a:r>
            <a:endParaRPr lang="es-CO" sz="2800" dirty="0"/>
          </a:p>
          <a:p>
            <a:endParaRPr lang="es-CO" dirty="0"/>
          </a:p>
        </p:txBody>
      </p:sp>
    </p:spTree>
    <p:extLst>
      <p:ext uri="{BB962C8B-B14F-4D97-AF65-F5344CB8AC3E}">
        <p14:creationId xmlns:p14="http://schemas.microsoft.com/office/powerpoint/2010/main" val="1951098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1"/>
            <a:ext cx="7385998" cy="692696"/>
          </a:xfrm>
        </p:spPr>
        <p:txBody>
          <a:bodyPr/>
          <a:lstStyle/>
          <a:p>
            <a:pPr algn="ctr"/>
            <a:r>
              <a:rPr lang="es-ES" sz="4400" b="1" dirty="0"/>
              <a:t>LAS TAREAS DE LA FSM</a:t>
            </a:r>
            <a:endParaRPr lang="es-CO" sz="4400" b="1" dirty="0"/>
          </a:p>
        </p:txBody>
      </p:sp>
      <p:sp>
        <p:nvSpPr>
          <p:cNvPr id="3" name="Marcador de contenido 2"/>
          <p:cNvSpPr>
            <a:spLocks noGrp="1"/>
          </p:cNvSpPr>
          <p:nvPr>
            <p:ph idx="1"/>
          </p:nvPr>
        </p:nvSpPr>
        <p:spPr>
          <a:xfrm>
            <a:off x="1590817" y="692697"/>
            <a:ext cx="7385999" cy="5976663"/>
          </a:xfrm>
        </p:spPr>
        <p:txBody>
          <a:bodyPr/>
          <a:lstStyle/>
          <a:p>
            <a:pPr algn="just"/>
            <a:r>
              <a:rPr lang="es-ES" sz="2400" dirty="0"/>
              <a:t>Atravesando la tercera década del siglo XXI y a punto de celebrar los 80 años de vida y acción de la FSM, el XVIII Congreso reafirma los valores de un sindicalismo de clase, democrático, internacionalista y de masas, mientras que nuestras tareas inmediatas son: </a:t>
            </a:r>
          </a:p>
          <a:p>
            <a:pPr marL="457200" indent="-457200" algn="just">
              <a:buAutoNum type="arabicPeriod"/>
            </a:pPr>
            <a:r>
              <a:rPr lang="es-ES" sz="2400" dirty="0"/>
              <a:t>La preservación y el fortalecimiento continuo de la unidad de líneas de la FSM, que es fundamental para que nuestra organización pueda seguir desempeñando su papel como la más consecuente y firme defensora de los derechos obreros.</a:t>
            </a:r>
          </a:p>
          <a:p>
            <a:pPr marL="457200" indent="-457200" algn="just">
              <a:buAutoNum type="arabicPeriod"/>
            </a:pPr>
            <a:r>
              <a:rPr lang="es-ES" sz="2400" dirty="0"/>
              <a:t> 2. La salvaguardia de la unidad de la clase obrera como clase social única, global, en la lucha por la liberación social de la explotación capitalista. En esta lucha por derrocar la esclavitud capitalista, la clase obrera desarrolla sus amplias alianzas sociales con los campesinos, la intelectualidad progresista y los cuentapropistas.</a:t>
            </a:r>
            <a:endParaRPr lang="es-CO" sz="2400" dirty="0"/>
          </a:p>
          <a:p>
            <a:endParaRPr lang="es-CO" dirty="0"/>
          </a:p>
        </p:txBody>
      </p:sp>
    </p:spTree>
    <p:extLst>
      <p:ext uri="{BB962C8B-B14F-4D97-AF65-F5344CB8AC3E}">
        <p14:creationId xmlns:p14="http://schemas.microsoft.com/office/powerpoint/2010/main" val="3863072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1052736"/>
            <a:ext cx="7385998" cy="5472608"/>
          </a:xfrm>
        </p:spPr>
        <p:txBody>
          <a:bodyPr/>
          <a:lstStyle/>
          <a:p>
            <a:pPr algn="just"/>
            <a:r>
              <a:rPr lang="es-ES" sz="2800" dirty="0"/>
              <a:t>3. El fortalecimiento y profundización de los principios sobre los que se fundó la FSM, como organización sindical que asume y avanza con base en los principios de la lucha de clases, libertades democráticas y sindicales, por la defensa del derecho de sindicación y la derecho a la huelga. </a:t>
            </a:r>
          </a:p>
          <a:p>
            <a:pPr algn="just"/>
            <a:endParaRPr lang="es-ES" sz="2800" dirty="0"/>
          </a:p>
          <a:p>
            <a:pPr algn="just"/>
            <a:r>
              <a:rPr lang="es-ES" sz="2800" dirty="0"/>
              <a:t>4. El derecho de huelga: La FSM reconoce el Derecho de Huelga como un derecho humano fundamental y como una parte esencial de la Libertad Sindical.</a:t>
            </a:r>
          </a:p>
        </p:txBody>
      </p:sp>
    </p:spTree>
    <p:extLst>
      <p:ext uri="{BB962C8B-B14F-4D97-AF65-F5344CB8AC3E}">
        <p14:creationId xmlns:p14="http://schemas.microsoft.com/office/powerpoint/2010/main" val="1086732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764704"/>
            <a:ext cx="7385998" cy="5412259"/>
          </a:xfrm>
        </p:spPr>
        <p:txBody>
          <a:bodyPr/>
          <a:lstStyle/>
          <a:p>
            <a:pPr algn="just"/>
            <a:r>
              <a:rPr lang="es-ES" sz="2800" dirty="0"/>
              <a:t>5. El Internacionalismo y solidaridad entre todos los trabajadores sin distinción de color de piel, religión, género, idioma y preferencias políticas. En eso, ningún trabajador y ningún sector debe quedarse solo en sus luchas y reivindicaciones.</a:t>
            </a:r>
          </a:p>
          <a:p>
            <a:pPr algn="just"/>
            <a:endParaRPr lang="es-ES" sz="2800" dirty="0"/>
          </a:p>
          <a:p>
            <a:pPr algn="just"/>
            <a:r>
              <a:rPr lang="es-ES" sz="2800" dirty="0"/>
              <a:t>6. Desde su fundación, la FSM ha sido siempre un movimiento sindical antiimperialista, defensor del derecho de todo pueblo a decidir por sí mismo, libre y democráticamente, sobre su presente y futuro.</a:t>
            </a:r>
            <a:endParaRPr lang="es-CO" sz="2800" dirty="0"/>
          </a:p>
          <a:p>
            <a:endParaRPr lang="es-CO" dirty="0"/>
          </a:p>
        </p:txBody>
      </p:sp>
    </p:spTree>
    <p:extLst>
      <p:ext uri="{BB962C8B-B14F-4D97-AF65-F5344CB8AC3E}">
        <p14:creationId xmlns:p14="http://schemas.microsoft.com/office/powerpoint/2010/main" val="93120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1412776"/>
            <a:ext cx="7385998" cy="4764187"/>
          </a:xfrm>
        </p:spPr>
        <p:txBody>
          <a:bodyPr/>
          <a:lstStyle/>
          <a:p>
            <a:pPr algn="just"/>
            <a:r>
              <a:rPr lang="es-ES" sz="2800" dirty="0"/>
              <a:t>7. Promovemos en la práctica la participación igualitaria de mujeres y jóvenes en las actividades y funcionamiento de los sindicatos.</a:t>
            </a:r>
          </a:p>
          <a:p>
            <a:pPr algn="just"/>
            <a:endParaRPr lang="es-ES" sz="2800" dirty="0"/>
          </a:p>
          <a:p>
            <a:pPr algn="just"/>
            <a:r>
              <a:rPr lang="es-ES" sz="2800" dirty="0"/>
              <a:t>8. Queremos sindicatos de masas, democráticos y clasistas que funcionen como escuelas de lucha social por la emancipación de la clase obrera. </a:t>
            </a:r>
          </a:p>
          <a:p>
            <a:pPr algn="just"/>
            <a:endParaRPr lang="es-ES" sz="2000" dirty="0"/>
          </a:p>
          <a:p>
            <a:endParaRPr lang="es-CO" dirty="0"/>
          </a:p>
        </p:txBody>
      </p:sp>
    </p:spTree>
    <p:extLst>
      <p:ext uri="{BB962C8B-B14F-4D97-AF65-F5344CB8AC3E}">
        <p14:creationId xmlns:p14="http://schemas.microsoft.com/office/powerpoint/2010/main" val="1115740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1268760"/>
            <a:ext cx="7385998" cy="4908203"/>
          </a:xfrm>
        </p:spPr>
        <p:txBody>
          <a:bodyPr/>
          <a:lstStyle/>
          <a:p>
            <a:pPr algn="just"/>
            <a:r>
              <a:rPr lang="es-ES" sz="2400" dirty="0"/>
              <a:t>9. La FSM interviene en las organizaciones internacionales en las que participa, promoviendo las posiciones del movimiento sindical clasista y revelando el carácter antiobrero de las organizaciones que violan estos principios.</a:t>
            </a:r>
          </a:p>
          <a:p>
            <a:pPr algn="just"/>
            <a:endParaRPr lang="es-ES" sz="2400" dirty="0"/>
          </a:p>
          <a:p>
            <a:pPr algn="just"/>
            <a:r>
              <a:rPr lang="es-ES" sz="2400" dirty="0"/>
              <a:t>10. Toda la organización de la FSM se dedica diariamente a una acción constante para mejorar el nivel de vida de las masas trabajadoras asegurando mejores salarios, empleo seguro, seguridad social, cultura e intelecto. La satisfacción de las NECESIDADES CONTEMPORÁNEAS de los trabajadores es una meta permanente para cada país, sector, región y sindicato.</a:t>
            </a:r>
            <a:endParaRPr lang="es-CO" sz="2400" dirty="0"/>
          </a:p>
          <a:p>
            <a:endParaRPr lang="es-CO" dirty="0"/>
          </a:p>
        </p:txBody>
      </p:sp>
    </p:spTree>
    <p:extLst>
      <p:ext uri="{BB962C8B-B14F-4D97-AF65-F5344CB8AC3E}">
        <p14:creationId xmlns:p14="http://schemas.microsoft.com/office/powerpoint/2010/main" val="1587435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7" y="908720"/>
            <a:ext cx="7385998" cy="749499"/>
          </a:xfrm>
        </p:spPr>
        <p:txBody>
          <a:bodyPr/>
          <a:lstStyle/>
          <a:p>
            <a:pPr algn="ctr"/>
            <a:r>
              <a:rPr lang="es-ES" b="1" dirty="0"/>
              <a:t>CENTRAL SINDICAL INTERNACIONAL</a:t>
            </a:r>
            <a:endParaRPr lang="es-CO" b="1" dirty="0"/>
          </a:p>
        </p:txBody>
      </p:sp>
      <p:sp>
        <p:nvSpPr>
          <p:cNvPr id="3" name="Marcador de contenido 2"/>
          <p:cNvSpPr>
            <a:spLocks noGrp="1"/>
          </p:cNvSpPr>
          <p:nvPr>
            <p:ph idx="1"/>
          </p:nvPr>
        </p:nvSpPr>
        <p:spPr>
          <a:xfrm>
            <a:off x="1590817" y="2276871"/>
            <a:ext cx="7385998" cy="3900091"/>
          </a:xfrm>
        </p:spPr>
        <p:txBody>
          <a:bodyPr/>
          <a:lstStyle/>
          <a:p>
            <a:pPr algn="just"/>
            <a:r>
              <a:rPr lang="es-ES" altLang="es-CO" sz="2800" dirty="0"/>
              <a:t>Fue creada el </a:t>
            </a:r>
            <a:r>
              <a:rPr lang="es-ES" altLang="es-CO" sz="2800" dirty="0">
                <a:solidFill>
                  <a:srgbClr val="002060"/>
                </a:solidFill>
              </a:rPr>
              <a:t>1 de noviembre </a:t>
            </a:r>
            <a:r>
              <a:rPr lang="es-ES" altLang="es-CO" sz="2800" dirty="0"/>
              <a:t>de 2006, a partir de la fusión de la Confederación Internacional de Organizaciones Sindicales Libres(</a:t>
            </a:r>
            <a:r>
              <a:rPr lang="es-ES" altLang="es-CO" sz="2800" b="1" dirty="0"/>
              <a:t>CIOSL</a:t>
            </a:r>
            <a:r>
              <a:rPr lang="es-ES" altLang="es-CO" sz="2800" dirty="0"/>
              <a:t>) y de la Confederación Mundial del Trabajo (</a:t>
            </a:r>
            <a:r>
              <a:rPr lang="es-ES" altLang="es-CO" sz="2800" b="1" dirty="0"/>
              <a:t>CMT</a:t>
            </a:r>
            <a:r>
              <a:rPr lang="es-ES" altLang="es-CO" sz="2800" dirty="0"/>
              <a:t>).</a:t>
            </a:r>
          </a:p>
          <a:p>
            <a:pPr algn="just"/>
            <a:r>
              <a:rPr lang="es-ES" altLang="es-CO" sz="2800" dirty="0"/>
              <a:t>El congreso fundacional de la CSI se llevó a cabo en Viena, y fue precedido por los congresos disolutivos de la CIOSL y la CMT, llevados a cabo el 31 de octubre de 2006 </a:t>
            </a:r>
          </a:p>
          <a:p>
            <a:endParaRPr lang="es-CO" dirty="0"/>
          </a:p>
        </p:txBody>
      </p:sp>
    </p:spTree>
    <p:extLst>
      <p:ext uri="{BB962C8B-B14F-4D97-AF65-F5344CB8AC3E}">
        <p14:creationId xmlns:p14="http://schemas.microsoft.com/office/powerpoint/2010/main" val="2906516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332656"/>
            <a:ext cx="7385998" cy="5844307"/>
          </a:xfrm>
        </p:spPr>
        <p:txBody>
          <a:bodyPr/>
          <a:lstStyle/>
          <a:p>
            <a:pPr algn="ctr"/>
            <a:r>
              <a:rPr lang="es-ES" sz="3200" b="1" dirty="0"/>
              <a:t>ESTRUCTURA INTERNA DE LOS SINDICATOS</a:t>
            </a:r>
          </a:p>
          <a:p>
            <a:pPr algn="just"/>
            <a:endParaRPr lang="es-ES" sz="2400" b="1" dirty="0"/>
          </a:p>
          <a:p>
            <a:pPr algn="just"/>
            <a:endParaRPr lang="es-ES" sz="2400" b="1" dirty="0"/>
          </a:p>
          <a:p>
            <a:pPr algn="just"/>
            <a:r>
              <a:rPr lang="es-ES" sz="2400" b="1" dirty="0"/>
              <a:t>QUE ES UN SINDICATO?</a:t>
            </a:r>
            <a:endParaRPr lang="es-ES" sz="2400" dirty="0"/>
          </a:p>
          <a:p>
            <a:pPr algn="just"/>
            <a:r>
              <a:rPr lang="es-ES" sz="2400" dirty="0"/>
              <a:t> </a:t>
            </a:r>
          </a:p>
          <a:p>
            <a:pPr algn="just"/>
            <a:r>
              <a:rPr lang="es-ES" sz="2400" dirty="0"/>
              <a:t>El Sindicato es una organización conformada de manera libre y voluntaria por trabajadores, cuya finalidad u objetivo es defender íntegramente los intereses y las necesidades comunes o colectivas de sus afiliados y de la clase obrera.</a:t>
            </a:r>
          </a:p>
          <a:p>
            <a:pPr algn="just"/>
            <a:r>
              <a:rPr lang="es-ES" sz="2400" dirty="0"/>
              <a:t>  Esta organización representa a los trabajadores ante el patrón y las autoridades y defiende sus derechos</a:t>
            </a:r>
            <a:r>
              <a:rPr lang="es-ES" dirty="0"/>
              <a:t>.</a:t>
            </a:r>
          </a:p>
          <a:p>
            <a:endParaRPr lang="es-CO" dirty="0"/>
          </a:p>
        </p:txBody>
      </p:sp>
    </p:spTree>
    <p:extLst>
      <p:ext uri="{BB962C8B-B14F-4D97-AF65-F5344CB8AC3E}">
        <p14:creationId xmlns:p14="http://schemas.microsoft.com/office/powerpoint/2010/main" val="17020839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332656"/>
            <a:ext cx="7385998" cy="5844307"/>
          </a:xfrm>
        </p:spPr>
        <p:txBody>
          <a:bodyPr/>
          <a:lstStyle/>
          <a:p>
            <a:pPr algn="ctr"/>
            <a:r>
              <a:rPr lang="es-ES" sz="2400" b="1" dirty="0"/>
              <a:t>INSTANCIAS DE DIRECCION</a:t>
            </a:r>
          </a:p>
          <a:p>
            <a:pPr algn="just"/>
            <a:endParaRPr lang="es-ES" sz="2000" dirty="0"/>
          </a:p>
          <a:p>
            <a:pPr algn="just"/>
            <a:r>
              <a:rPr lang="es-ES" sz="2000" dirty="0"/>
              <a:t>El convenio 87 de la OIT (Organización Internacional del Trabajo) sobre la libertad sindical y la protección del derecho de sindicalización, artículo 2 dice que los trabajadores y los empleadores, sin ninguna distinción y sin autorización previa tienen el derecho de constituir las organizaciones que estimen convenientes, así como el de afiliarse a estas organizaciones, con la sola condición de observar los estatutos de las mismas.</a:t>
            </a:r>
          </a:p>
          <a:p>
            <a:pPr algn="just"/>
            <a:endParaRPr lang="es-ES" sz="2000" dirty="0"/>
          </a:p>
          <a:p>
            <a:pPr algn="just"/>
            <a:r>
              <a:rPr lang="es-ES" sz="2400" dirty="0"/>
              <a:t>ASAMBLEA NACIONAL DE DELEGADOS. </a:t>
            </a:r>
          </a:p>
          <a:p>
            <a:pPr algn="just"/>
            <a:r>
              <a:rPr lang="es-ES" sz="2400" dirty="0"/>
              <a:t>JUNTA DIRECTIVA NACIONAL. </a:t>
            </a:r>
          </a:p>
          <a:p>
            <a:pPr algn="just"/>
            <a:r>
              <a:rPr lang="es-ES" sz="2400" dirty="0"/>
              <a:t>ASAMBLEAS SECCIONALES.</a:t>
            </a:r>
          </a:p>
          <a:p>
            <a:pPr algn="just"/>
            <a:r>
              <a:rPr lang="es-ES" sz="2400" dirty="0"/>
              <a:t>JUNTAS DIRECTIVAS SECCIONALES.</a:t>
            </a:r>
          </a:p>
          <a:p>
            <a:pPr algn="just"/>
            <a:r>
              <a:rPr lang="es-ES" sz="2400" dirty="0"/>
              <a:t>COMITES SECCIONALES .</a:t>
            </a:r>
          </a:p>
          <a:p>
            <a:pPr algn="just"/>
            <a:r>
              <a:rPr lang="es-ES" sz="2400" dirty="0"/>
              <a:t>SECRETARIAS.</a:t>
            </a:r>
          </a:p>
          <a:p>
            <a:pPr algn="just"/>
            <a:r>
              <a:rPr lang="es-ES" sz="2400" dirty="0"/>
              <a:t>COMITES DE ACTIVISTAS.</a:t>
            </a:r>
          </a:p>
          <a:p>
            <a:pPr algn="just"/>
            <a:endParaRPr lang="es-ES" sz="2000" dirty="0"/>
          </a:p>
          <a:p>
            <a:endParaRPr lang="es-CO" dirty="0"/>
          </a:p>
        </p:txBody>
      </p:sp>
    </p:spTree>
    <p:extLst>
      <p:ext uri="{BB962C8B-B14F-4D97-AF65-F5344CB8AC3E}">
        <p14:creationId xmlns:p14="http://schemas.microsoft.com/office/powerpoint/2010/main" val="2106180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332656"/>
            <a:ext cx="7385998" cy="6525343"/>
          </a:xfrm>
        </p:spPr>
        <p:txBody>
          <a:bodyPr/>
          <a:lstStyle/>
          <a:p>
            <a:r>
              <a:rPr lang="es-ES" sz="2800" b="1" dirty="0"/>
              <a:t>CARGOS DE DIRECCION</a:t>
            </a:r>
            <a:endParaRPr lang="es-ES" sz="2800" dirty="0"/>
          </a:p>
          <a:p>
            <a:pPr marL="0" indent="0">
              <a:buNone/>
            </a:pPr>
            <a:br>
              <a:rPr lang="es-ES" sz="2800" dirty="0"/>
            </a:br>
            <a:r>
              <a:rPr lang="es-ES" sz="2800" dirty="0"/>
              <a:t>Presidente. Representante legal. Coordinador, organizador, guía y ejemplo</a:t>
            </a:r>
          </a:p>
          <a:p>
            <a:r>
              <a:rPr lang="es-ES" sz="2800" dirty="0"/>
              <a:t>Vicepresidente. Coparticipar con todo el equipo.</a:t>
            </a:r>
          </a:p>
          <a:p>
            <a:r>
              <a:rPr lang="es-ES" sz="2800" dirty="0"/>
              <a:t>Secretario. Actas, libros, dinamizador.</a:t>
            </a:r>
          </a:p>
          <a:p>
            <a:r>
              <a:rPr lang="es-ES" sz="2800" dirty="0"/>
              <a:t>Tesorero. Financiero , administrador , proyector.</a:t>
            </a:r>
          </a:p>
          <a:p>
            <a:r>
              <a:rPr lang="es-ES" sz="2800" dirty="0"/>
              <a:t>Fiscal. Control general e impulsador de conclusiones. </a:t>
            </a:r>
          </a:p>
          <a:p>
            <a:r>
              <a:rPr lang="es-ES" sz="2800" dirty="0"/>
              <a:t>Secretarias, Comisiones o suplencias Estatutarias.</a:t>
            </a:r>
          </a:p>
          <a:p>
            <a:r>
              <a:rPr lang="es-ES" sz="2800" dirty="0"/>
              <a:t>Comisión de reclamos. Recogen y canalizan problemáticas. </a:t>
            </a:r>
          </a:p>
          <a:p>
            <a:endParaRPr lang="es-ES" sz="1800" dirty="0"/>
          </a:p>
          <a:p>
            <a:endParaRPr lang="es-ES" sz="2400" dirty="0"/>
          </a:p>
          <a:p>
            <a:endParaRPr lang="es-CO" dirty="0"/>
          </a:p>
        </p:txBody>
      </p:sp>
    </p:spTree>
    <p:extLst>
      <p:ext uri="{BB962C8B-B14F-4D97-AF65-F5344CB8AC3E}">
        <p14:creationId xmlns:p14="http://schemas.microsoft.com/office/powerpoint/2010/main" val="362108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a:t>GRADOS SINDICALES EN COLOMBIA</a:t>
            </a:r>
          </a:p>
        </p:txBody>
      </p:sp>
      <p:sp>
        <p:nvSpPr>
          <p:cNvPr id="3" name="2 Marcador de contenido"/>
          <p:cNvSpPr>
            <a:spLocks noGrp="1"/>
          </p:cNvSpPr>
          <p:nvPr>
            <p:ph idx="1"/>
          </p:nvPr>
        </p:nvSpPr>
        <p:spPr>
          <a:xfrm>
            <a:off x="1475656" y="983456"/>
            <a:ext cx="7416824" cy="5541887"/>
          </a:xfrm>
        </p:spPr>
        <p:txBody>
          <a:bodyPr>
            <a:normAutofit/>
          </a:bodyPr>
          <a:lstStyle/>
          <a:p>
            <a:pPr marL="0" indent="0">
              <a:buNone/>
            </a:pPr>
            <a:r>
              <a:rPr lang="es-ES" dirty="0"/>
              <a:t> </a:t>
            </a:r>
          </a:p>
          <a:p>
            <a:pPr algn="just" fontAlgn="base"/>
            <a:r>
              <a:rPr lang="es-ES" sz="3200" b="1" dirty="0"/>
              <a:t>SINDICATOS DE PRIMER GRADO:</a:t>
            </a:r>
            <a:r>
              <a:rPr lang="es-ES" sz="3200" dirty="0"/>
              <a:t> </a:t>
            </a:r>
          </a:p>
          <a:p>
            <a:pPr algn="just" fontAlgn="base"/>
            <a:endParaRPr lang="es-ES" sz="3200" dirty="0"/>
          </a:p>
          <a:p>
            <a:pPr algn="just" fontAlgn="base"/>
            <a:r>
              <a:rPr lang="es-ES" sz="3200" dirty="0"/>
              <a:t>sindicatos de empresa, gremiales, de industria o actividad económica, generales o de oficios varios,  Ejemplo: SUTEV, Sindicato Único de Trabajadores de la Educación del Valle del Cauca.</a:t>
            </a:r>
          </a:p>
          <a:p>
            <a:pPr algn="just" fontAlgn="base"/>
            <a:endParaRPr lang="es-ES" sz="3200" dirty="0"/>
          </a:p>
          <a:p>
            <a:pPr marL="0" indent="0" algn="just" fontAlgn="base">
              <a:buNone/>
            </a:pPr>
            <a:r>
              <a:rPr lang="es-ES" sz="3200" dirty="0"/>
              <a:t> </a:t>
            </a:r>
          </a:p>
          <a:p>
            <a:pPr marL="0" indent="0" algn="just" fontAlgn="base">
              <a:buNone/>
            </a:pPr>
            <a:r>
              <a:rPr lang="es-ES" dirty="0"/>
              <a:t> </a:t>
            </a:r>
          </a:p>
        </p:txBody>
      </p:sp>
    </p:spTree>
    <p:extLst>
      <p:ext uri="{BB962C8B-B14F-4D97-AF65-F5344CB8AC3E}">
        <p14:creationId xmlns:p14="http://schemas.microsoft.com/office/powerpoint/2010/main" val="32209124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1124744"/>
            <a:ext cx="7385998" cy="5052219"/>
          </a:xfrm>
        </p:spPr>
        <p:txBody>
          <a:bodyPr/>
          <a:lstStyle/>
          <a:p>
            <a:r>
              <a:rPr lang="es-ES" sz="2800" b="1" dirty="0"/>
              <a:t>PLANES DE TRABAJO </a:t>
            </a:r>
          </a:p>
          <a:p>
            <a:br>
              <a:rPr lang="es-ES" sz="2800" dirty="0"/>
            </a:br>
            <a:r>
              <a:rPr lang="es-ES" sz="2800" dirty="0"/>
              <a:t>Planificación.</a:t>
            </a:r>
          </a:p>
          <a:p>
            <a:r>
              <a:rPr lang="es-ES" sz="2800" dirty="0"/>
              <a:t>Cronograma</a:t>
            </a:r>
          </a:p>
          <a:p>
            <a:r>
              <a:rPr lang="es-ES" sz="2800" dirty="0"/>
              <a:t>Programación.</a:t>
            </a:r>
          </a:p>
          <a:p>
            <a:r>
              <a:rPr lang="es-ES" sz="2800" dirty="0"/>
              <a:t>Presupuesto. </a:t>
            </a:r>
          </a:p>
          <a:p>
            <a:r>
              <a:rPr lang="es-ES" sz="2800" dirty="0"/>
              <a:t>Crecimiento.</a:t>
            </a:r>
          </a:p>
          <a:p>
            <a:r>
              <a:rPr lang="es-ES" sz="2800" dirty="0"/>
              <a:t>Educación </a:t>
            </a:r>
          </a:p>
        </p:txBody>
      </p:sp>
    </p:spTree>
    <p:extLst>
      <p:ext uri="{BB962C8B-B14F-4D97-AF65-F5344CB8AC3E}">
        <p14:creationId xmlns:p14="http://schemas.microsoft.com/office/powerpoint/2010/main" val="3636605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764704"/>
            <a:ext cx="7385998" cy="881536"/>
          </a:xfrm>
        </p:spPr>
        <p:txBody>
          <a:bodyPr/>
          <a:lstStyle/>
          <a:p>
            <a:r>
              <a:rPr lang="es-ES" sz="3200" b="1" dirty="0"/>
              <a:t>ESPACIOS INTERNOS DE REPRESENTATIVIDAD</a:t>
            </a:r>
            <a:endParaRPr lang="es-CO" sz="3200" dirty="0"/>
          </a:p>
        </p:txBody>
      </p:sp>
      <p:sp>
        <p:nvSpPr>
          <p:cNvPr id="3" name="Marcador de contenido 2"/>
          <p:cNvSpPr>
            <a:spLocks noGrp="1"/>
          </p:cNvSpPr>
          <p:nvPr>
            <p:ph idx="1"/>
          </p:nvPr>
        </p:nvSpPr>
        <p:spPr/>
        <p:txBody>
          <a:bodyPr/>
          <a:lstStyle/>
          <a:p>
            <a:r>
              <a:rPr lang="es-ES" dirty="0"/>
              <a:t>COMISION DE RECLAMOS</a:t>
            </a:r>
          </a:p>
          <a:p>
            <a:endParaRPr lang="es-ES" dirty="0"/>
          </a:p>
          <a:p>
            <a:r>
              <a:rPr lang="es-ES" dirty="0"/>
              <a:t>COMITÉ PARITARIO DE SALUD COPASST </a:t>
            </a:r>
          </a:p>
          <a:p>
            <a:endParaRPr lang="es-ES" dirty="0"/>
          </a:p>
          <a:p>
            <a:r>
              <a:rPr lang="es-ES" dirty="0"/>
              <a:t>COMITÉ DE CONVIVENCIA. LEY 1010 DE 2006</a:t>
            </a:r>
          </a:p>
          <a:p>
            <a:endParaRPr lang="es-ES" dirty="0"/>
          </a:p>
          <a:p>
            <a:r>
              <a:rPr lang="es-ES" dirty="0"/>
              <a:t>COMITES CONVENCIONALES</a:t>
            </a:r>
          </a:p>
          <a:p>
            <a:endParaRPr lang="es-ES" dirty="0"/>
          </a:p>
          <a:p>
            <a:r>
              <a:rPr lang="es-ES" dirty="0"/>
              <a:t>CASINO, DEPORTES, VIVIENDA, PRESTAMOS DE CALAMIDAD, ESCOLARIDAD, BECAS</a:t>
            </a:r>
          </a:p>
        </p:txBody>
      </p:sp>
    </p:spTree>
    <p:extLst>
      <p:ext uri="{BB962C8B-B14F-4D97-AF65-F5344CB8AC3E}">
        <p14:creationId xmlns:p14="http://schemas.microsoft.com/office/powerpoint/2010/main" val="2310788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692697"/>
            <a:ext cx="7385998" cy="648071"/>
          </a:xfrm>
        </p:spPr>
        <p:txBody>
          <a:bodyPr/>
          <a:lstStyle/>
          <a:p>
            <a:pPr algn="ctr"/>
            <a:r>
              <a:rPr lang="es-ES" b="1" dirty="0"/>
              <a:t>COMISION DE RECLAMOS</a:t>
            </a:r>
            <a:endParaRPr lang="es-CO" dirty="0"/>
          </a:p>
        </p:txBody>
      </p:sp>
      <p:sp>
        <p:nvSpPr>
          <p:cNvPr id="3" name="Marcador de contenido 2"/>
          <p:cNvSpPr>
            <a:spLocks noGrp="1"/>
          </p:cNvSpPr>
          <p:nvPr>
            <p:ph idx="1"/>
          </p:nvPr>
        </p:nvSpPr>
        <p:spPr>
          <a:xfrm>
            <a:off x="1590817" y="1772817"/>
            <a:ext cx="7385998" cy="4404146"/>
          </a:xfrm>
        </p:spPr>
        <p:txBody>
          <a:bodyPr/>
          <a:lstStyle/>
          <a:p>
            <a:pPr marL="0" indent="0" algn="just">
              <a:buNone/>
            </a:pPr>
            <a:r>
              <a:rPr lang="es-ES" sz="2400" dirty="0"/>
              <a:t>El objetivo fundamental de la comisión de reclamos dentro de la organización sindical, cual es el de elevar ante el empleador las respectivas reclamaciones que promuevan tanto los trabajadores individualmente considerados, como el propio sindicato o sindicatos.</a:t>
            </a:r>
          </a:p>
          <a:p>
            <a:pPr marL="0" indent="0" algn="just">
              <a:buNone/>
            </a:pPr>
            <a:r>
              <a:rPr lang="es-ES" sz="2400" dirty="0"/>
              <a:t>En el caso de que subsistan diferentes organizaciones sindicales en una entidad, lo procedente es instarlas a que mediante un mecanismo democrático determinado por las mismas, elijan la comisión única de reclamos, la cual tendrá las garantías establecidas por la ley, como es el fuero sindical, que si bien dicha comisión puede estar conformada por varios miembros, sólo dos de ellos están amparados por el fuero sindical. </a:t>
            </a:r>
          </a:p>
          <a:p>
            <a:endParaRPr lang="es-CO" dirty="0"/>
          </a:p>
        </p:txBody>
      </p:sp>
    </p:spTree>
    <p:extLst>
      <p:ext uri="{BB962C8B-B14F-4D97-AF65-F5344CB8AC3E}">
        <p14:creationId xmlns:p14="http://schemas.microsoft.com/office/powerpoint/2010/main" val="34119948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6"/>
            <a:ext cx="7385998" cy="948083"/>
          </a:xfrm>
        </p:spPr>
        <p:txBody>
          <a:bodyPr/>
          <a:lstStyle/>
          <a:p>
            <a:pPr algn="ctr"/>
            <a:r>
              <a:rPr lang="es-ES" sz="3200" b="1" dirty="0"/>
              <a:t>COMITÉ PARITARIO DE SEGURIDAD Y  SALUD EN EL TRABAJO COPASST</a:t>
            </a:r>
            <a:endParaRPr lang="es-CO" sz="3200" dirty="0"/>
          </a:p>
        </p:txBody>
      </p:sp>
      <p:sp>
        <p:nvSpPr>
          <p:cNvPr id="3" name="Marcador de contenido 2"/>
          <p:cNvSpPr>
            <a:spLocks noGrp="1"/>
          </p:cNvSpPr>
          <p:nvPr>
            <p:ph idx="1"/>
          </p:nvPr>
        </p:nvSpPr>
        <p:spPr>
          <a:xfrm>
            <a:off x="1590817" y="1628800"/>
            <a:ext cx="7385998" cy="4548163"/>
          </a:xfrm>
        </p:spPr>
        <p:txBody>
          <a:bodyPr/>
          <a:lstStyle/>
          <a:p>
            <a:pPr algn="just"/>
            <a:r>
              <a:rPr lang="es-ES" sz="2000" dirty="0"/>
              <a:t>Es un organismo de promoción y vigilancia de las normas y reglamentos de seguridad y salud en el trabajo dentro de la Institución, a través de actividades de promoción, información y divulgación. El COPASST debe garantizar que los riesgos de enfermedad y accidentes derivados del trabajo sean reducidos al mínimo posible.</a:t>
            </a:r>
          </a:p>
          <a:p>
            <a:pPr algn="just"/>
            <a:r>
              <a:rPr lang="es-ES" sz="2000" dirty="0"/>
              <a:t>Menos de 10 personas (Un vigía Ocupacional).</a:t>
            </a:r>
          </a:p>
          <a:p>
            <a:pPr algn="just"/>
            <a:r>
              <a:rPr lang="es-ES" sz="2000" dirty="0"/>
              <a:t> Entre 10 y 49 trabajadores (1 representante por cada una de las partes con sus respectivos suplentes) </a:t>
            </a:r>
          </a:p>
          <a:p>
            <a:pPr algn="just"/>
            <a:r>
              <a:rPr lang="es-ES" sz="2000" dirty="0"/>
              <a:t>Entre 50 y 499 trabajadores (2 representantes por cada una de las partes con sus respectivos suplentes). </a:t>
            </a:r>
          </a:p>
          <a:p>
            <a:pPr algn="just"/>
            <a:r>
              <a:rPr lang="es-ES" sz="2000" dirty="0"/>
              <a:t>Entre 500 y 999 trabajadores (3 representantes por cada una de las partes con sus respectivos suplentes). </a:t>
            </a:r>
          </a:p>
          <a:p>
            <a:pPr algn="just"/>
            <a:r>
              <a:rPr lang="es-ES" sz="2000" dirty="0"/>
              <a:t> De 1000 trabajadores en adelante (4 representantes por cada una de las partes con sus respectivos suplentes).</a:t>
            </a:r>
            <a:endParaRPr lang="es-CO" sz="2000" dirty="0"/>
          </a:p>
          <a:p>
            <a:endParaRPr lang="es-CO" dirty="0"/>
          </a:p>
        </p:txBody>
      </p:sp>
    </p:spTree>
    <p:extLst>
      <p:ext uri="{BB962C8B-B14F-4D97-AF65-F5344CB8AC3E}">
        <p14:creationId xmlns:p14="http://schemas.microsoft.com/office/powerpoint/2010/main" val="1762250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dirty="0"/>
          </a:p>
        </p:txBody>
      </p:sp>
      <p:sp>
        <p:nvSpPr>
          <p:cNvPr id="3" name="Marcador de contenido 2"/>
          <p:cNvSpPr>
            <a:spLocks noGrp="1"/>
          </p:cNvSpPr>
          <p:nvPr>
            <p:ph idx="1"/>
          </p:nvPr>
        </p:nvSpPr>
        <p:spPr/>
        <p:txBody>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r>
              <a:rPr lang="es-ES" altLang="es-CO" sz="2000" dirty="0">
                <a:latin typeface="Arial" panose="020B0604020202020204" pitchFamily="34" charset="0"/>
                <a:cs typeface="Arial" panose="020B0604020202020204" pitchFamily="34" charset="0"/>
              </a:rPr>
              <a:t>Debe tener 2 representantes por parte de la empresa y 2 representantes por parte de los trabajadores. Los representantes de los trabajadores deberán ser elegidos  democráticamente entre los mismos trabajadores</a:t>
            </a:r>
            <a:r>
              <a:rPr lang="es-ES" altLang="es-CO" sz="2000" dirty="0"/>
              <a:t>.</a:t>
            </a:r>
            <a:endParaRPr lang="es-AR" altLang="es-CO" sz="2000" dirty="0"/>
          </a:p>
          <a:p>
            <a:endParaRPr lang="es-CO" dirty="0"/>
          </a:p>
        </p:txBody>
      </p:sp>
      <p:pic>
        <p:nvPicPr>
          <p:cNvPr id="4" name="Marcador de contenido 3"/>
          <p:cNvPicPr>
            <a:picLocks noChangeAspect="1"/>
          </p:cNvPicPr>
          <p:nvPr/>
        </p:nvPicPr>
        <p:blipFill rotWithShape="1">
          <a:blip r:embed="rId2"/>
          <a:srcRect l="30524" t="20495" r="16893" b="22086"/>
          <a:stretch/>
        </p:blipFill>
        <p:spPr>
          <a:xfrm>
            <a:off x="1590817" y="320676"/>
            <a:ext cx="7553183" cy="4596907"/>
          </a:xfrm>
          <a:prstGeom prst="rect">
            <a:avLst/>
          </a:prstGeom>
        </p:spPr>
      </p:pic>
    </p:spTree>
    <p:extLst>
      <p:ext uri="{BB962C8B-B14F-4D97-AF65-F5344CB8AC3E}">
        <p14:creationId xmlns:p14="http://schemas.microsoft.com/office/powerpoint/2010/main" val="3313336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692696"/>
            <a:ext cx="7385998" cy="953543"/>
          </a:xfrm>
        </p:spPr>
        <p:txBody>
          <a:bodyPr/>
          <a:lstStyle/>
          <a:p>
            <a:pPr algn="ctr"/>
            <a:r>
              <a:rPr lang="es-ES" sz="4000" b="1" dirty="0"/>
              <a:t>COMISIONES CONVENCIONALES</a:t>
            </a:r>
            <a:endParaRPr lang="es-CO" sz="4000" dirty="0"/>
          </a:p>
        </p:txBody>
      </p:sp>
      <p:sp>
        <p:nvSpPr>
          <p:cNvPr id="3" name="Marcador de contenido 2"/>
          <p:cNvSpPr>
            <a:spLocks noGrp="1"/>
          </p:cNvSpPr>
          <p:nvPr>
            <p:ph idx="1"/>
          </p:nvPr>
        </p:nvSpPr>
        <p:spPr>
          <a:xfrm>
            <a:off x="1590817" y="1844825"/>
            <a:ext cx="7385998" cy="4332138"/>
          </a:xfrm>
        </p:spPr>
        <p:txBody>
          <a:bodyPr/>
          <a:lstStyle/>
          <a:p>
            <a:r>
              <a:rPr lang="es-ES" sz="2800" dirty="0"/>
              <a:t>CASINO</a:t>
            </a:r>
          </a:p>
          <a:p>
            <a:r>
              <a:rPr lang="es-ES" sz="2800" dirty="0"/>
              <a:t> DEPORTES</a:t>
            </a:r>
          </a:p>
          <a:p>
            <a:r>
              <a:rPr lang="es-ES" sz="2800" dirty="0"/>
              <a:t>VIVIENDA</a:t>
            </a:r>
          </a:p>
          <a:p>
            <a:r>
              <a:rPr lang="es-ES" sz="2800" dirty="0"/>
              <a:t> PRESTAMOS DE CALAMIDAD</a:t>
            </a:r>
          </a:p>
          <a:p>
            <a:r>
              <a:rPr lang="es-ES" sz="2800" dirty="0"/>
              <a:t> ESCOLARIDAD</a:t>
            </a:r>
          </a:p>
          <a:p>
            <a:r>
              <a:rPr lang="es-ES" sz="2800" dirty="0"/>
              <a:t> BECAS</a:t>
            </a:r>
          </a:p>
          <a:p>
            <a:r>
              <a:rPr lang="es-ES" sz="2800" dirty="0"/>
              <a:t>ESCALAFON</a:t>
            </a:r>
          </a:p>
          <a:p>
            <a:r>
              <a:rPr lang="es-ES" sz="2800" dirty="0"/>
              <a:t>PROCESOS DISCIPLINARIOS</a:t>
            </a:r>
            <a:endParaRPr lang="es-CO" sz="2800" dirty="0"/>
          </a:p>
          <a:p>
            <a:endParaRPr lang="es-CO" dirty="0"/>
          </a:p>
        </p:txBody>
      </p:sp>
    </p:spTree>
    <p:extLst>
      <p:ext uri="{BB962C8B-B14F-4D97-AF65-F5344CB8AC3E}">
        <p14:creationId xmlns:p14="http://schemas.microsoft.com/office/powerpoint/2010/main" val="42858539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3600" b="1" dirty="0"/>
              <a:t>ESPACIOS EXTERNOS DE REPRESENTATIVIDAD</a:t>
            </a:r>
            <a:endParaRPr lang="es-CO" sz="3600" dirty="0"/>
          </a:p>
        </p:txBody>
      </p:sp>
      <p:sp>
        <p:nvSpPr>
          <p:cNvPr id="3" name="Marcador de contenido 2"/>
          <p:cNvSpPr>
            <a:spLocks noGrp="1"/>
          </p:cNvSpPr>
          <p:nvPr>
            <p:ph idx="1"/>
          </p:nvPr>
        </p:nvSpPr>
        <p:spPr>
          <a:xfrm>
            <a:off x="1590817" y="1484785"/>
            <a:ext cx="7385998" cy="4692178"/>
          </a:xfrm>
        </p:spPr>
        <p:txBody>
          <a:bodyPr/>
          <a:lstStyle/>
          <a:p>
            <a:r>
              <a:rPr lang="es-ES" sz="2400" dirty="0"/>
              <a:t>CENTRAL O CONFEDERACION.</a:t>
            </a:r>
          </a:p>
          <a:p>
            <a:pPr marL="0" indent="0">
              <a:buNone/>
            </a:pPr>
            <a:r>
              <a:rPr lang="es-ES" sz="2400" dirty="0"/>
              <a:t>                COMISIONES DE SOLIDARIDAD, EDUCACION, GENERO,                 CRECIMIENTO, JURIDICA, NEGOCIACION, ENTRE OTRAS.</a:t>
            </a:r>
          </a:p>
          <a:p>
            <a:r>
              <a:rPr lang="es-ES" sz="2400" dirty="0"/>
              <a:t>FEDERACION REGIONAL. </a:t>
            </a:r>
          </a:p>
          <a:p>
            <a:pPr marL="0" indent="0">
              <a:buNone/>
            </a:pPr>
            <a:r>
              <a:rPr lang="es-ES" sz="2400" dirty="0"/>
              <a:t>                COMISIONES ESTATUTARIAS.</a:t>
            </a:r>
          </a:p>
          <a:p>
            <a:r>
              <a:rPr lang="es-ES" sz="2400" dirty="0"/>
              <a:t>SINDICATO DE INDUSTRIA.</a:t>
            </a:r>
          </a:p>
          <a:p>
            <a:pPr marL="0" indent="0">
              <a:buNone/>
            </a:pPr>
            <a:r>
              <a:rPr lang="es-ES" sz="2400" dirty="0"/>
              <a:t>                JUNTA NACIONAL Y COMISIONES ESTATUTARIAS.</a:t>
            </a:r>
          </a:p>
          <a:p>
            <a:r>
              <a:rPr lang="es-ES" sz="2400" dirty="0"/>
              <a:t>MUNICIPIO ORGANIZACIONES SOCIALES </a:t>
            </a:r>
          </a:p>
          <a:p>
            <a:pPr marL="0" indent="0">
              <a:buNone/>
            </a:pPr>
            <a:r>
              <a:rPr lang="es-ES" sz="2400" dirty="0"/>
              <a:t>                ACCIONES COMUNALES</a:t>
            </a:r>
          </a:p>
          <a:p>
            <a:pPr marL="0" indent="0">
              <a:buNone/>
            </a:pPr>
            <a:r>
              <a:rPr lang="es-ES" sz="2400" dirty="0"/>
              <a:t>                ORGANIZACIONES AMBIENTALES</a:t>
            </a:r>
          </a:p>
          <a:p>
            <a:endParaRPr lang="es-CO" dirty="0"/>
          </a:p>
        </p:txBody>
      </p:sp>
    </p:spTree>
    <p:extLst>
      <p:ext uri="{BB962C8B-B14F-4D97-AF65-F5344CB8AC3E}">
        <p14:creationId xmlns:p14="http://schemas.microsoft.com/office/powerpoint/2010/main" val="25669412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3600" b="1" dirty="0"/>
              <a:t>ACCIONES LEGALES Y LEGITIMAS DE LOS SINDICATOS</a:t>
            </a:r>
            <a:endParaRPr lang="es-CO" sz="3600" dirty="0"/>
          </a:p>
        </p:txBody>
      </p:sp>
      <p:sp>
        <p:nvSpPr>
          <p:cNvPr id="3" name="Marcador de contenido 2"/>
          <p:cNvSpPr>
            <a:spLocks noGrp="1"/>
          </p:cNvSpPr>
          <p:nvPr>
            <p:ph idx="1"/>
          </p:nvPr>
        </p:nvSpPr>
        <p:spPr>
          <a:xfrm>
            <a:off x="1590817" y="1916831"/>
            <a:ext cx="7385998" cy="4260131"/>
          </a:xfrm>
        </p:spPr>
        <p:txBody>
          <a:bodyPr/>
          <a:lstStyle/>
          <a:p>
            <a:pPr algn="just"/>
            <a:r>
              <a:rPr lang="es-ES" sz="2400" dirty="0"/>
              <a:t>INTERNAS.</a:t>
            </a:r>
          </a:p>
          <a:p>
            <a:pPr algn="just"/>
            <a:r>
              <a:rPr lang="es-ES" sz="2400" dirty="0"/>
              <a:t>HUELGA, MITINES, PARO DE PRODUCCION O DE CASINO, PLANES ESPECIALES, FIRMATONES, CARTELERAS, BOLETINES, ETC.</a:t>
            </a:r>
          </a:p>
          <a:p>
            <a:pPr algn="just"/>
            <a:endParaRPr lang="es-ES" sz="2400" dirty="0"/>
          </a:p>
          <a:p>
            <a:pPr algn="just"/>
            <a:endParaRPr lang="es-ES" sz="2400" dirty="0"/>
          </a:p>
          <a:p>
            <a:pPr algn="just"/>
            <a:r>
              <a:rPr lang="es-ES" sz="2400" dirty="0"/>
              <a:t>EXTERNAS</a:t>
            </a:r>
          </a:p>
          <a:p>
            <a:pPr algn="just"/>
            <a:r>
              <a:rPr lang="es-ES" sz="2400" dirty="0"/>
              <a:t>DEMANDA ORDINARIA Y ADMINISTRATIVA, TUTELA, DERECHO DE PETICION, REDES Y COMUNICACIÓN PUBLICA, PLANTONES Y MOVILIZACIONES GENERALES.</a:t>
            </a:r>
          </a:p>
          <a:p>
            <a:endParaRPr lang="es-CO" dirty="0"/>
          </a:p>
        </p:txBody>
      </p:sp>
    </p:spTree>
    <p:extLst>
      <p:ext uri="{BB962C8B-B14F-4D97-AF65-F5344CB8AC3E}">
        <p14:creationId xmlns:p14="http://schemas.microsoft.com/office/powerpoint/2010/main" val="22567133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47664" y="260647"/>
            <a:ext cx="7596336" cy="5688633"/>
          </a:xfrm>
        </p:spPr>
        <p:txBody>
          <a:bodyPr/>
          <a:lstStyle/>
          <a:p>
            <a:pPr>
              <a:buNone/>
            </a:pPr>
            <a:endParaRPr lang="es-ES" altLang="es-CO" sz="2400" dirty="0">
              <a:latin typeface="Algerian" panose="04020705040A02060702" pitchFamily="82" charset="0"/>
            </a:endParaRPr>
          </a:p>
          <a:p>
            <a:pPr lvl="0" algn="ctr">
              <a:buNone/>
            </a:pPr>
            <a:r>
              <a:rPr lang="es-CO" sz="4000" b="1" dirty="0"/>
              <a:t>Todos nosotros sabemos algo…</a:t>
            </a:r>
            <a:r>
              <a:rPr lang="es-CO" sz="4000" dirty="0"/>
              <a:t> Todos nosotros ignoramos algo… Por eso, aprendemos siempre.</a:t>
            </a:r>
          </a:p>
          <a:p>
            <a:pPr algn="ctr">
              <a:buNone/>
            </a:pPr>
            <a:r>
              <a:rPr lang="es-ES" altLang="es-CO" sz="4000" dirty="0">
                <a:latin typeface="Arial" panose="020B0604020202020204" pitchFamily="34" charset="0"/>
                <a:cs typeface="Arial" panose="020B0604020202020204" pitchFamily="34" charset="0"/>
              </a:rPr>
              <a:t>                  Freire</a:t>
            </a:r>
          </a:p>
          <a:p>
            <a:pPr>
              <a:buNone/>
            </a:pPr>
            <a:endParaRPr lang="es-ES" altLang="es-CO" sz="2400" dirty="0">
              <a:latin typeface="Algerian" panose="04020705040A02060702" pitchFamily="82" charset="0"/>
            </a:endParaRPr>
          </a:p>
          <a:p>
            <a:pPr>
              <a:buNone/>
            </a:pPr>
            <a:r>
              <a:rPr lang="es-ES" altLang="es-CO" sz="6000" dirty="0">
                <a:latin typeface="Algerian" panose="04020705040A02060702" pitchFamily="82" charset="0"/>
              </a:rPr>
              <a:t>MUCHAS GRACIAS</a:t>
            </a:r>
          </a:p>
          <a:p>
            <a:endParaRPr lang="es-CO" dirty="0"/>
          </a:p>
        </p:txBody>
      </p:sp>
    </p:spTree>
    <p:extLst>
      <p:ext uri="{BB962C8B-B14F-4D97-AF65-F5344CB8AC3E}">
        <p14:creationId xmlns:p14="http://schemas.microsoft.com/office/powerpoint/2010/main" val="2043802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908720"/>
            <a:ext cx="7385998" cy="5268243"/>
          </a:xfrm>
        </p:spPr>
        <p:txBody>
          <a:bodyPr/>
          <a:lstStyle/>
          <a:p>
            <a:pPr algn="just"/>
            <a:r>
              <a:rPr lang="es-ES" sz="2800" b="1" dirty="0"/>
              <a:t>SINDICATOS DE SEGUNDO GRADO (FEDERACIONES)</a:t>
            </a:r>
            <a:r>
              <a:rPr lang="es-ES" sz="2800" dirty="0"/>
              <a:t> ARTICULO 417 CST.: Se entiende por federación la agrupación de sindicatos de cualquier clase, es decir de empresa, industria, gremial, general o de oficios varios.</a:t>
            </a:r>
          </a:p>
          <a:p>
            <a:pPr algn="just"/>
            <a:r>
              <a:rPr lang="es-ES" sz="2800" dirty="0"/>
              <a:t> Toda la federación local o regional de trabajadores necesita para constituirse o subsistir un número no inferior a diez (10) sindicatos afiliados y toda Federación nacional, profesional o industrial no menos de veinte (20) sindicatos afiliados. Pueden existir varias clases de federaciones:</a:t>
            </a:r>
          </a:p>
          <a:p>
            <a:pPr algn="just"/>
            <a:endParaRPr lang="es-CO" sz="2800" dirty="0"/>
          </a:p>
        </p:txBody>
      </p:sp>
    </p:spTree>
    <p:extLst>
      <p:ext uri="{BB962C8B-B14F-4D97-AF65-F5344CB8AC3E}">
        <p14:creationId xmlns:p14="http://schemas.microsoft.com/office/powerpoint/2010/main" val="988544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90818" y="320677"/>
            <a:ext cx="7400782" cy="1294764"/>
          </a:xfrm>
        </p:spPr>
        <p:txBody>
          <a:bodyPr>
            <a:normAutofit/>
          </a:bodyPr>
          <a:lstStyle/>
          <a:p>
            <a:pPr algn="ctr"/>
            <a:r>
              <a:rPr lang="es-ES" sz="3600" b="1" dirty="0"/>
              <a:t>CLASES DE FEDERACIONES </a:t>
            </a:r>
          </a:p>
        </p:txBody>
      </p:sp>
      <p:sp>
        <p:nvSpPr>
          <p:cNvPr id="3" name="2 Marcador de contenido"/>
          <p:cNvSpPr>
            <a:spLocks noGrp="1"/>
          </p:cNvSpPr>
          <p:nvPr>
            <p:ph idx="1"/>
          </p:nvPr>
        </p:nvSpPr>
        <p:spPr>
          <a:xfrm>
            <a:off x="1590818" y="1484784"/>
            <a:ext cx="7301662" cy="4896544"/>
          </a:xfrm>
        </p:spPr>
        <p:txBody>
          <a:bodyPr>
            <a:normAutofit/>
          </a:bodyPr>
          <a:lstStyle/>
          <a:p>
            <a:pPr algn="just" fontAlgn="base"/>
            <a:r>
              <a:rPr lang="es-ES" dirty="0"/>
              <a:t> </a:t>
            </a:r>
            <a:r>
              <a:rPr lang="es-ES" sz="3200" b="1" dirty="0"/>
              <a:t>LOCALES:</a:t>
            </a:r>
            <a:r>
              <a:rPr lang="es-ES" sz="3200" dirty="0"/>
              <a:t> se conforma con sindicatos de un mismo lugar, localidad, municipio (Bogotá, Barranquilla, etc.).</a:t>
            </a:r>
          </a:p>
          <a:p>
            <a:pPr algn="just" fontAlgn="base"/>
            <a:endParaRPr lang="es-ES" sz="3200" dirty="0"/>
          </a:p>
          <a:p>
            <a:pPr algn="just" fontAlgn="base"/>
            <a:r>
              <a:rPr lang="es-ES" sz="3200" b="1" dirty="0"/>
              <a:t>REGIONALES:</a:t>
            </a:r>
            <a:r>
              <a:rPr lang="es-ES" sz="3200" dirty="0"/>
              <a:t> agrupan sindicatos de una misma región o actividad desde el punto político, administrativo o económico. Ejemplo: FETRACUN (la federación de trabajadores de Cundinamarca).</a:t>
            </a:r>
          </a:p>
          <a:p>
            <a:pPr marL="0" indent="0" algn="just" fontAlgn="base">
              <a:buNone/>
            </a:pPr>
            <a:endParaRPr lang="es-ES" sz="3200" dirty="0"/>
          </a:p>
        </p:txBody>
      </p:sp>
    </p:spTree>
    <p:extLst>
      <p:ext uri="{BB962C8B-B14F-4D97-AF65-F5344CB8AC3E}">
        <p14:creationId xmlns:p14="http://schemas.microsoft.com/office/powerpoint/2010/main" val="2933355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0817" y="764703"/>
            <a:ext cx="7385998" cy="5412259"/>
          </a:xfrm>
        </p:spPr>
        <p:txBody>
          <a:bodyPr/>
          <a:lstStyle/>
          <a:p>
            <a:pPr algn="just" fontAlgn="base"/>
            <a:r>
              <a:rPr lang="es-ES" sz="3200" dirty="0"/>
              <a:t> </a:t>
            </a:r>
            <a:r>
              <a:rPr lang="es-ES" sz="3200" b="1" dirty="0"/>
              <a:t>PROFESIONALES O GREMIALES:</a:t>
            </a:r>
            <a:r>
              <a:rPr lang="es-ES" sz="3200" dirty="0"/>
              <a:t> afilian sindicatos de un determinado oficio, gremio, actividad. Ejemplo </a:t>
            </a:r>
            <a:r>
              <a:rPr lang="es-ES" sz="3200" b="1" dirty="0"/>
              <a:t>Federación Colombiana de Educadores. Fecode .</a:t>
            </a:r>
          </a:p>
          <a:p>
            <a:pPr marL="0" indent="0" algn="just" fontAlgn="base">
              <a:buNone/>
            </a:pPr>
            <a:endParaRPr lang="es-ES" sz="3200" dirty="0"/>
          </a:p>
          <a:p>
            <a:pPr algn="just" fontAlgn="base"/>
            <a:r>
              <a:rPr lang="es-ES" sz="3200" dirty="0"/>
              <a:t>  </a:t>
            </a:r>
            <a:r>
              <a:rPr lang="es-ES" sz="3200" b="1" dirty="0"/>
              <a:t>INDUSTRIALES:</a:t>
            </a:r>
            <a:r>
              <a:rPr lang="es-ES" sz="3200" dirty="0"/>
              <a:t> se forma con sindicatos de una misma industria o rama de actividad económica como la agricultura, la construcción La metalmecánica. Ejemplo FETRASALUD. (Federación de trabajadores de la salud).</a:t>
            </a:r>
          </a:p>
          <a:p>
            <a:endParaRPr lang="es-CO" sz="3200" dirty="0"/>
          </a:p>
        </p:txBody>
      </p:sp>
    </p:spTree>
    <p:extLst>
      <p:ext uri="{BB962C8B-B14F-4D97-AF65-F5344CB8AC3E}">
        <p14:creationId xmlns:p14="http://schemas.microsoft.com/office/powerpoint/2010/main" val="3644467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GRADOS SINDICALES EN COLOMBIA</a:t>
            </a:r>
          </a:p>
        </p:txBody>
      </p:sp>
      <p:sp>
        <p:nvSpPr>
          <p:cNvPr id="3" name="2 Marcador de contenido"/>
          <p:cNvSpPr>
            <a:spLocks noGrp="1"/>
          </p:cNvSpPr>
          <p:nvPr>
            <p:ph idx="1"/>
          </p:nvPr>
        </p:nvSpPr>
        <p:spPr>
          <a:xfrm>
            <a:off x="1590818" y="1646238"/>
            <a:ext cx="7095982" cy="4735089"/>
          </a:xfrm>
        </p:spPr>
        <p:txBody>
          <a:bodyPr>
            <a:normAutofit/>
          </a:bodyPr>
          <a:lstStyle/>
          <a:p>
            <a:pPr algn="ctr"/>
            <a:r>
              <a:rPr lang="es-ES" sz="3200" b="1" dirty="0"/>
              <a:t>SINDICATOS DE TERCER GRADO (CONFEDERACIONES)</a:t>
            </a:r>
            <a:endParaRPr lang="es-ES" sz="3200" dirty="0"/>
          </a:p>
          <a:p>
            <a:pPr marL="0" indent="0" algn="just">
              <a:buNone/>
            </a:pPr>
            <a:endParaRPr lang="es-ES" sz="3200" dirty="0"/>
          </a:p>
          <a:p>
            <a:pPr marL="0" indent="0" algn="just">
              <a:buNone/>
            </a:pPr>
            <a:r>
              <a:rPr lang="es-ES" sz="2800" dirty="0"/>
              <a:t>Son la agrupación de federaciones u organizaciones de segundo grado cualquiera sea su clase. Representa la máxima autoridad en jerarquía sindical y puede afiliar sindicatos de primer grado. Según el decreto 1072 de 2015, se establece que las confederaciones requieren para su constitución, al menos 10 federaciones.</a:t>
            </a:r>
          </a:p>
          <a:p>
            <a:endParaRPr lang="es-ES" dirty="0"/>
          </a:p>
        </p:txBody>
      </p:sp>
    </p:spTree>
    <p:extLst>
      <p:ext uri="{BB962C8B-B14F-4D97-AF65-F5344CB8AC3E}">
        <p14:creationId xmlns:p14="http://schemas.microsoft.com/office/powerpoint/2010/main" val="2551219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7"/>
            <a:ext cx="7385998" cy="588043"/>
          </a:xfrm>
        </p:spPr>
        <p:txBody>
          <a:bodyPr/>
          <a:lstStyle/>
          <a:p>
            <a:pPr algn="ctr"/>
            <a:r>
              <a:rPr lang="es-ES" sz="3600" b="1" dirty="0"/>
              <a:t>CONFEDERACIONES EN COLOMBIA</a:t>
            </a:r>
            <a:endParaRPr lang="es-CO" sz="3600" b="1" dirty="0"/>
          </a:p>
        </p:txBody>
      </p:sp>
      <p:sp>
        <p:nvSpPr>
          <p:cNvPr id="3" name="Marcador de contenido 2"/>
          <p:cNvSpPr>
            <a:spLocks noGrp="1"/>
          </p:cNvSpPr>
          <p:nvPr>
            <p:ph idx="1"/>
          </p:nvPr>
        </p:nvSpPr>
        <p:spPr>
          <a:xfrm>
            <a:off x="1590817" y="1628800"/>
            <a:ext cx="7385998" cy="4548162"/>
          </a:xfrm>
        </p:spPr>
        <p:txBody>
          <a:bodyPr/>
          <a:lstStyle/>
          <a:p>
            <a:r>
              <a:rPr lang="es-ES" dirty="0"/>
              <a:t>CTC. Confederación de Trabajadores de Colombia, agosto/35</a:t>
            </a:r>
          </a:p>
          <a:p>
            <a:r>
              <a:rPr lang="es-ES" dirty="0"/>
              <a:t>UTC. Unión de trabajadores de Colombia. Sep /49</a:t>
            </a:r>
          </a:p>
          <a:p>
            <a:r>
              <a:rPr lang="es-ES" dirty="0"/>
              <a:t>CGT. Confederación General de Trabajo. Julio /75</a:t>
            </a:r>
          </a:p>
          <a:p>
            <a:r>
              <a:rPr lang="es-ES" dirty="0"/>
              <a:t>CUT Central Unitaria de Trabajadores. Diciembre de 1986</a:t>
            </a:r>
          </a:p>
          <a:p>
            <a:r>
              <a:rPr lang="es-ES" dirty="0"/>
              <a:t>CNT. Confederación Nacional de Trabajadores. Febrero de 2009</a:t>
            </a:r>
          </a:p>
          <a:p>
            <a:r>
              <a:rPr lang="es-ES" dirty="0"/>
              <a:t>CTU. Confederación de Unión Sindical Colombiana del Trabajo, Julio de 2013 (agosto/53, tripartita)</a:t>
            </a:r>
          </a:p>
          <a:p>
            <a:r>
              <a:rPr lang="es-ES" dirty="0"/>
              <a:t>CSPC. Confederación Sindical de servidores públicos de Colombia. Enero de 2015</a:t>
            </a:r>
          </a:p>
          <a:p>
            <a:endParaRPr lang="es-CO" dirty="0"/>
          </a:p>
        </p:txBody>
      </p:sp>
    </p:spTree>
    <p:extLst>
      <p:ext uri="{BB962C8B-B14F-4D97-AF65-F5344CB8AC3E}">
        <p14:creationId xmlns:p14="http://schemas.microsoft.com/office/powerpoint/2010/main" val="948183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621631" y="1124745"/>
            <a:ext cx="7324725" cy="4464495"/>
          </a:xfrm>
          <a:prstGeom prst="rect">
            <a:avLst/>
          </a:prstGeom>
        </p:spPr>
      </p:pic>
    </p:spTree>
    <p:extLst>
      <p:ext uri="{BB962C8B-B14F-4D97-AF65-F5344CB8AC3E}">
        <p14:creationId xmlns:p14="http://schemas.microsoft.com/office/powerpoint/2010/main" val="209383450"/>
      </p:ext>
    </p:extLst>
  </p:cSld>
  <p:clrMapOvr>
    <a:masterClrMapping/>
  </p:clrMapOvr>
</p:sld>
</file>

<file path=ppt/theme/theme1.xml><?xml version="1.0" encoding="utf-8"?>
<a:theme xmlns:a="http://schemas.openxmlformats.org/drawingml/2006/main" name="plantillia[2063]">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potx" id="{AA98D47F-66A4-4748-9D94-DC94D0CB89BA}" vid="{425635E6-DA6C-4054-8F72-302BC950088B}"/>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plantillia[2063]</Template>
  <TotalTime>507</TotalTime>
  <Words>2128</Words>
  <Application>Microsoft Office PowerPoint</Application>
  <PresentationFormat>Presentación en pantalla (4:3)</PresentationFormat>
  <Paragraphs>171</Paragraphs>
  <Slides>38</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Algerian</vt:lpstr>
      <vt:lpstr>Arial</vt:lpstr>
      <vt:lpstr>Calibri</vt:lpstr>
      <vt:lpstr>Calibri Light</vt:lpstr>
      <vt:lpstr>plantillia[2063]</vt:lpstr>
      <vt:lpstr>ESTRUCTURA NACIONAL, INTERNACIONAL E INTERNA DE LOS SINDICATOS</vt:lpstr>
      <vt:lpstr>CLASES DE SINDICATOS </vt:lpstr>
      <vt:lpstr>GRADOS SINDICALES EN COLOMBIA</vt:lpstr>
      <vt:lpstr>Presentación de PowerPoint</vt:lpstr>
      <vt:lpstr>CLASES DE FEDERACIONES </vt:lpstr>
      <vt:lpstr>Presentación de PowerPoint</vt:lpstr>
      <vt:lpstr>GRADOS SINDICALES EN COLOMBIA</vt:lpstr>
      <vt:lpstr>CONFEDERACIONES EN COLOMBIA</vt:lpstr>
      <vt:lpstr>Presentación de PowerPoint</vt:lpstr>
      <vt:lpstr>Presentación de PowerPoint</vt:lpstr>
      <vt:lpstr>Presentación de PowerPoint</vt:lpstr>
      <vt:lpstr>DERECHOS DE AFILIACION </vt:lpstr>
      <vt:lpstr>ASESORIAS EN NEGOCIACION </vt:lpstr>
      <vt:lpstr>Presentación de PowerPoint</vt:lpstr>
      <vt:lpstr>Presentación de PowerPoint</vt:lpstr>
      <vt:lpstr>ORGANIZACIONES INTERNACIONALES</vt:lpstr>
      <vt:lpstr>Presentación de PowerPoint</vt:lpstr>
      <vt:lpstr>Presentación de PowerPoint</vt:lpstr>
      <vt:lpstr>Presentación de PowerPoint</vt:lpstr>
      <vt:lpstr>XVIII CONGRESO DE LA FSM 6-8 de Mayo, 2022, Roma, Italia</vt:lpstr>
      <vt:lpstr>LAS TAREAS DE LA FSM</vt:lpstr>
      <vt:lpstr>Presentación de PowerPoint</vt:lpstr>
      <vt:lpstr>Presentación de PowerPoint</vt:lpstr>
      <vt:lpstr>Presentación de PowerPoint</vt:lpstr>
      <vt:lpstr>Presentación de PowerPoint</vt:lpstr>
      <vt:lpstr>CENTRAL SINDICAL INTERNACIONAL</vt:lpstr>
      <vt:lpstr>Presentación de PowerPoint</vt:lpstr>
      <vt:lpstr>Presentación de PowerPoint</vt:lpstr>
      <vt:lpstr>Presentación de PowerPoint</vt:lpstr>
      <vt:lpstr>Presentación de PowerPoint</vt:lpstr>
      <vt:lpstr>ESPACIOS INTERNOS DE REPRESENTATIVIDAD</vt:lpstr>
      <vt:lpstr>COMISION DE RECLAMOS</vt:lpstr>
      <vt:lpstr>COMITÉ PARITARIO DE SEGURIDAD Y  SALUD EN EL TRABAJO COPASST</vt:lpstr>
      <vt:lpstr>Presentación de PowerPoint</vt:lpstr>
      <vt:lpstr>COMISIONES CONVENCIONALES</vt:lpstr>
      <vt:lpstr>ESPACIOS EXTERNOS DE REPRESENTATIVIDAD</vt:lpstr>
      <vt:lpstr>ACCIONES LEGALES Y LEGITIMAS DE LOS SINDICATOS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ESTRUCTURA SINDICAL EN COLOMBIA</dc:title>
  <dc:creator>Usuario</dc:creator>
  <cp:lastModifiedBy>123</cp:lastModifiedBy>
  <cp:revision>87</cp:revision>
  <dcterms:created xsi:type="dcterms:W3CDTF">2019-07-16T18:33:32Z</dcterms:created>
  <dcterms:modified xsi:type="dcterms:W3CDTF">2024-03-19T12:37:19Z</dcterms:modified>
</cp:coreProperties>
</file>