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sldIdLst>
    <p:sldId id="256" r:id="rId2"/>
    <p:sldId id="370" r:id="rId3"/>
    <p:sldId id="295" r:id="rId4"/>
    <p:sldId id="371" r:id="rId5"/>
    <p:sldId id="314" r:id="rId6"/>
    <p:sldId id="372" r:id="rId7"/>
    <p:sldId id="315" r:id="rId8"/>
    <p:sldId id="316" r:id="rId9"/>
    <p:sldId id="317" r:id="rId10"/>
    <p:sldId id="318" r:id="rId11"/>
    <p:sldId id="340" r:id="rId12"/>
    <p:sldId id="369" r:id="rId13"/>
    <p:sldId id="319" r:id="rId14"/>
    <p:sldId id="320" r:id="rId15"/>
    <p:sldId id="321" r:id="rId16"/>
    <p:sldId id="322" r:id="rId17"/>
    <p:sldId id="323" r:id="rId18"/>
    <p:sldId id="324" r:id="rId19"/>
    <p:sldId id="325" r:id="rId20"/>
    <p:sldId id="341" r:id="rId21"/>
    <p:sldId id="326" r:id="rId22"/>
    <p:sldId id="339" r:id="rId23"/>
    <p:sldId id="368" r:id="rId24"/>
    <p:sldId id="342" r:id="rId25"/>
    <p:sldId id="343" r:id="rId26"/>
    <p:sldId id="344" r:id="rId27"/>
    <p:sldId id="363" r:id="rId28"/>
    <p:sldId id="327" r:id="rId29"/>
    <p:sldId id="328" r:id="rId30"/>
    <p:sldId id="329" r:id="rId31"/>
    <p:sldId id="360" r:id="rId32"/>
    <p:sldId id="362" r:id="rId33"/>
    <p:sldId id="361" r:id="rId34"/>
    <p:sldId id="356" r:id="rId35"/>
    <p:sldId id="352" r:id="rId36"/>
    <p:sldId id="354" r:id="rId37"/>
    <p:sldId id="353" r:id="rId38"/>
    <p:sldId id="355" r:id="rId39"/>
    <p:sldId id="357" r:id="rId40"/>
    <p:sldId id="358" r:id="rId41"/>
    <p:sldId id="364" r:id="rId42"/>
    <p:sldId id="365" r:id="rId43"/>
    <p:sldId id="330" r:id="rId44"/>
    <p:sldId id="331" r:id="rId45"/>
    <p:sldId id="359" r:id="rId46"/>
    <p:sldId id="332" r:id="rId47"/>
    <p:sldId id="333" r:id="rId48"/>
    <p:sldId id="334" r:id="rId49"/>
    <p:sldId id="335" r:id="rId50"/>
    <p:sldId id="336" r:id="rId51"/>
    <p:sldId id="337" r:id="rId52"/>
    <p:sldId id="347" r:id="rId53"/>
    <p:sldId id="338" r:id="rId54"/>
    <p:sldId id="348" r:id="rId55"/>
    <p:sldId id="349" r:id="rId56"/>
    <p:sldId id="345" r:id="rId57"/>
    <p:sldId id="346" r:id="rId58"/>
    <p:sldId id="366" r:id="rId59"/>
    <p:sldId id="367" r:id="rId6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1" autoAdjust="0"/>
    <p:restoredTop sz="94660"/>
  </p:normalViewPr>
  <p:slideViewPr>
    <p:cSldViewPr>
      <p:cViewPr varScale="1">
        <p:scale>
          <a:sx n="126" d="100"/>
          <a:sy n="126" d="100"/>
        </p:scale>
        <p:origin x="1230"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2" name="1 Marcador de pie de página"/>
          <p:cNvSpPr>
            <a:spLocks noGrp="1"/>
          </p:cNvSpPr>
          <p:nvPr>
            <p:ph type="ftr" sz="quarter" idx="11"/>
          </p:nvPr>
        </p:nvSpPr>
        <p:spPr/>
        <p:txBody>
          <a:bodyPr/>
          <a:lstStyle/>
          <a:p>
            <a:endParaRPr lang="es-CO"/>
          </a:p>
        </p:txBody>
      </p:sp>
      <p:sp>
        <p:nvSpPr>
          <p:cNvPr id="15" name="14 Marcador de número de diapositiva"/>
          <p:cNvSpPr>
            <a:spLocks noGrp="1"/>
          </p:cNvSpPr>
          <p:nvPr>
            <p:ph type="sldNum" sz="quarter" idx="12"/>
          </p:nvPr>
        </p:nvSpPr>
        <p:spPr>
          <a:xfrm>
            <a:off x="8229600" y="6473952"/>
            <a:ext cx="758952" cy="246888"/>
          </a:xfrm>
        </p:spPr>
        <p:txBody>
          <a:bodyPr/>
          <a:lstStyle/>
          <a:p>
            <a:fld id="{96715E91-A6DF-4BAC-B437-ABA8A7C06A96}"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5" name="24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19" name="18 Marcador de pie de página"/>
          <p:cNvSpPr>
            <a:spLocks noGrp="1"/>
          </p:cNvSpPr>
          <p:nvPr>
            <p:ph type="ftr" sz="quarter" idx="11"/>
          </p:nvPr>
        </p:nvSpPr>
        <p:spPr>
          <a:xfrm>
            <a:off x="3581400" y="76200"/>
            <a:ext cx="2895600" cy="288925"/>
          </a:xfrm>
        </p:spPr>
        <p:txBody>
          <a:bodyPr/>
          <a:lstStyle/>
          <a:p>
            <a:endParaRPr lang="es-CO"/>
          </a:p>
        </p:txBody>
      </p:sp>
      <p:sp>
        <p:nvSpPr>
          <p:cNvPr id="16" name="15 Marcador de número de diapositiva"/>
          <p:cNvSpPr>
            <a:spLocks noGrp="1"/>
          </p:cNvSpPr>
          <p:nvPr>
            <p:ph type="sldNum" sz="quarter" idx="12"/>
          </p:nvPr>
        </p:nvSpPr>
        <p:spPr>
          <a:xfrm>
            <a:off x="8229600" y="6473952"/>
            <a:ext cx="758952" cy="246888"/>
          </a:xfrm>
        </p:spPr>
        <p:txBody>
          <a:bodyPr/>
          <a:lstStyle/>
          <a:p>
            <a:fld id="{96715E91-A6DF-4BAC-B437-ABA8A7C06A96}"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19" name="18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11" name="10 Marcador de pie de página"/>
          <p:cNvSpPr>
            <a:spLocks noGrp="1"/>
          </p:cNvSpPr>
          <p:nvPr>
            <p:ph type="ftr" sz="quarter" idx="11"/>
          </p:nvPr>
        </p:nvSpPr>
        <p:spPr/>
        <p:txBody>
          <a:bodyPr/>
          <a:lstStyle/>
          <a:p>
            <a:endParaRPr lang="es-CO"/>
          </a:p>
        </p:txBody>
      </p:sp>
      <p:sp>
        <p:nvSpPr>
          <p:cNvPr id="16" name="15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1" name="20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10" name="9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0" name="9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229600" y="6477000"/>
            <a:ext cx="762000" cy="246888"/>
          </a:xfrm>
        </p:spPr>
        <p:txBody>
          <a:bodyPr/>
          <a:lstStyle/>
          <a:p>
            <a:fld id="{96715E91-A6DF-4BAC-B437-ABA8A7C06A96}" type="slidenum">
              <a:rPr lang="es-CO" smtClean="0"/>
              <a:pPr/>
              <a:t>‹Nº›</a:t>
            </a:fld>
            <a:endParaRPr lang="es-CO"/>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21" name="20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24" name="23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5" name="24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29" name="28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a:t>Haga clic en el icono para agregar una imagen</a:t>
            </a:r>
            <a:endParaRPr kumimoji="0" lang="en-US" dirty="0"/>
          </a:p>
        </p:txBody>
      </p:sp>
      <p:sp>
        <p:nvSpPr>
          <p:cNvPr id="7" name="6 Marcador de fecha"/>
          <p:cNvSpPr>
            <a:spLocks noGrp="1"/>
          </p:cNvSpPr>
          <p:nvPr>
            <p:ph type="dt" sz="half" idx="10"/>
          </p:nvPr>
        </p:nvSpPr>
        <p:spPr/>
        <p:txBody>
          <a:bodyPr/>
          <a:lstStyle/>
          <a:p>
            <a:fld id="{E9A87135-61EF-4E13-AD4E-A5FF3166ED83}" type="datetimeFigureOut">
              <a:rPr lang="es-CO" smtClean="0"/>
              <a:pPr/>
              <a:t>23/01/2025</a:t>
            </a:fld>
            <a:endParaRPr lang="es-CO"/>
          </a:p>
        </p:txBody>
      </p:sp>
      <p:sp>
        <p:nvSpPr>
          <p:cNvPr id="5" name="4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96715E91-A6DF-4BAC-B437-ABA8A7C06A96}" type="slidenum">
              <a:rPr lang="es-CO" smtClean="0"/>
              <a:pPr/>
              <a:t>‹Nº›</a:t>
            </a:fld>
            <a:endParaRPr lang="es-CO"/>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9A87135-61EF-4E13-AD4E-A5FF3166ED83}" type="datetimeFigureOut">
              <a:rPr lang="es-CO" smtClean="0"/>
              <a:pPr/>
              <a:t>23/01/2025</a:t>
            </a:fld>
            <a:endParaRPr lang="es-CO"/>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CO"/>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6715E91-A6DF-4BAC-B437-ABA8A7C06A96}" type="slidenum">
              <a:rPr lang="es-CO" smtClean="0"/>
              <a:pPr/>
              <a:t>‹Nº›</a:t>
            </a:fld>
            <a:endParaRPr lang="es-CO"/>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81000" y="4365105"/>
            <a:ext cx="8458200" cy="1710682"/>
          </a:xfrm>
        </p:spPr>
        <p:txBody>
          <a:bodyPr>
            <a:normAutofit/>
          </a:bodyPr>
          <a:lstStyle/>
          <a:p>
            <a:pPr algn="ctr"/>
            <a:r>
              <a:rPr lang="es-CO" b="1" dirty="0"/>
              <a:t>Concurso público</a:t>
            </a:r>
          </a:p>
        </p:txBody>
      </p:sp>
      <p:sp>
        <p:nvSpPr>
          <p:cNvPr id="3" name="2 Subtítulo"/>
          <p:cNvSpPr>
            <a:spLocks noGrp="1"/>
          </p:cNvSpPr>
          <p:nvPr>
            <p:ph type="subTitle" idx="1"/>
          </p:nvPr>
        </p:nvSpPr>
        <p:spPr>
          <a:xfrm>
            <a:off x="395536" y="550985"/>
            <a:ext cx="8458200" cy="3670103"/>
          </a:xfrm>
        </p:spPr>
        <p:txBody>
          <a:bodyPr>
            <a:normAutofit fontScale="85000" lnSpcReduction="10000"/>
          </a:bodyPr>
          <a:lstStyle/>
          <a:p>
            <a:pPr algn="ctr"/>
            <a:r>
              <a:rPr lang="es-CO" sz="8800" b="1" dirty="0"/>
              <a:t>NEPO</a:t>
            </a:r>
          </a:p>
          <a:p>
            <a:pPr algn="ctr"/>
            <a:r>
              <a:rPr lang="es-CO" sz="8800" b="1" dirty="0"/>
              <a:t>NUEVA ESCUELA POPULAR Y OBRERA</a:t>
            </a:r>
          </a:p>
        </p:txBody>
      </p:sp>
    </p:spTree>
    <p:extLst>
      <p:ext uri="{BB962C8B-B14F-4D97-AF65-F5344CB8AC3E}">
        <p14:creationId xmlns:p14="http://schemas.microsoft.com/office/powerpoint/2010/main" val="4208411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C2B4F1-83AC-1FF6-69B5-F6D76F92B751}"/>
              </a:ext>
            </a:extLst>
          </p:cNvPr>
          <p:cNvSpPr>
            <a:spLocks noGrp="1"/>
          </p:cNvSpPr>
          <p:nvPr>
            <p:ph type="title"/>
          </p:nvPr>
        </p:nvSpPr>
        <p:spPr/>
        <p:txBody>
          <a:bodyPr/>
          <a:lstStyle/>
          <a:p>
            <a:r>
              <a:rPr lang="es-CO" dirty="0"/>
              <a:t>Estructura del estado (art. 113cp)</a:t>
            </a:r>
          </a:p>
        </p:txBody>
      </p:sp>
      <p:sp>
        <p:nvSpPr>
          <p:cNvPr id="3" name="Marcador de contenido 2">
            <a:extLst>
              <a:ext uri="{FF2B5EF4-FFF2-40B4-BE49-F238E27FC236}">
                <a16:creationId xmlns:a16="http://schemas.microsoft.com/office/drawing/2014/main" id="{2B4CE01D-EEB0-420D-0FF5-C3412D18318D}"/>
              </a:ext>
            </a:extLst>
          </p:cNvPr>
          <p:cNvSpPr>
            <a:spLocks noGrp="1"/>
          </p:cNvSpPr>
          <p:nvPr>
            <p:ph idx="1"/>
          </p:nvPr>
        </p:nvSpPr>
        <p:spPr/>
        <p:txBody>
          <a:bodyPr>
            <a:normAutofit fontScale="77500" lnSpcReduction="20000"/>
          </a:bodyPr>
          <a:lstStyle/>
          <a:p>
            <a:r>
              <a:rPr lang="es-CO" dirty="0"/>
              <a:t>Ramas del poder público </a:t>
            </a:r>
          </a:p>
          <a:p>
            <a:r>
              <a:rPr lang="es-CO" b="1" dirty="0"/>
              <a:t>Ejecutiva</a:t>
            </a:r>
          </a:p>
          <a:p>
            <a:r>
              <a:rPr lang="es-CO" dirty="0"/>
              <a:t>presidente</a:t>
            </a:r>
          </a:p>
          <a:p>
            <a:r>
              <a:rPr lang="es-CO" dirty="0"/>
              <a:t>Ministerios</a:t>
            </a:r>
          </a:p>
          <a:p>
            <a:r>
              <a:rPr lang="es-CO" dirty="0"/>
              <a:t>Departamento administrativo</a:t>
            </a:r>
          </a:p>
          <a:p>
            <a:r>
              <a:rPr lang="es-CO" dirty="0"/>
              <a:t>Superintendencias</a:t>
            </a:r>
          </a:p>
          <a:p>
            <a:r>
              <a:rPr lang="es-CO" dirty="0"/>
              <a:t>Establecimientos públicos del orden nacional</a:t>
            </a:r>
          </a:p>
          <a:p>
            <a:r>
              <a:rPr lang="es-CO" dirty="0" err="1"/>
              <a:t>Emp</a:t>
            </a:r>
            <a:r>
              <a:rPr lang="es-CO" dirty="0"/>
              <a:t>. industriales y comerciales</a:t>
            </a:r>
          </a:p>
          <a:p>
            <a:r>
              <a:rPr lang="es-CO" dirty="0"/>
              <a:t>Economía mixta</a:t>
            </a:r>
          </a:p>
          <a:p>
            <a:r>
              <a:rPr lang="es-CO" dirty="0"/>
              <a:t>Unidades administrativas </a:t>
            </a:r>
          </a:p>
          <a:p>
            <a:r>
              <a:rPr lang="es-CO" dirty="0"/>
              <a:t>Fuerza pública</a:t>
            </a:r>
          </a:p>
          <a:p>
            <a:endParaRPr lang="es-CO" dirty="0"/>
          </a:p>
          <a:p>
            <a:endParaRPr lang="es-CO" dirty="0"/>
          </a:p>
        </p:txBody>
      </p:sp>
    </p:spTree>
    <p:extLst>
      <p:ext uri="{BB962C8B-B14F-4D97-AF65-F5344CB8AC3E}">
        <p14:creationId xmlns:p14="http://schemas.microsoft.com/office/powerpoint/2010/main" val="1869435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041E6-18F9-7708-4664-301A58DE577D}"/>
              </a:ext>
            </a:extLst>
          </p:cNvPr>
          <p:cNvSpPr>
            <a:spLocks noGrp="1"/>
          </p:cNvSpPr>
          <p:nvPr>
            <p:ph type="title"/>
          </p:nvPr>
        </p:nvSpPr>
        <p:spPr/>
        <p:txBody>
          <a:bodyPr>
            <a:normAutofit fontScale="90000"/>
          </a:bodyPr>
          <a:lstStyle/>
          <a:p>
            <a:r>
              <a:rPr lang="es-CO" dirty="0"/>
              <a:t>Presidente</a:t>
            </a:r>
            <a:br>
              <a:rPr lang="es-CO" dirty="0"/>
            </a:br>
            <a:endParaRPr lang="es-CO" dirty="0"/>
          </a:p>
        </p:txBody>
      </p:sp>
      <p:sp>
        <p:nvSpPr>
          <p:cNvPr id="3" name="Marcador de contenido 2">
            <a:extLst>
              <a:ext uri="{FF2B5EF4-FFF2-40B4-BE49-F238E27FC236}">
                <a16:creationId xmlns:a16="http://schemas.microsoft.com/office/drawing/2014/main" id="{D87DE936-0400-5AEE-836B-893F16FAC005}"/>
              </a:ext>
            </a:extLst>
          </p:cNvPr>
          <p:cNvSpPr>
            <a:spLocks noGrp="1"/>
          </p:cNvSpPr>
          <p:nvPr>
            <p:ph idx="1"/>
          </p:nvPr>
        </p:nvSpPr>
        <p:spPr/>
        <p:txBody>
          <a:bodyPr/>
          <a:lstStyle/>
          <a:p>
            <a:r>
              <a:rPr lang="es-CO" dirty="0"/>
              <a:t>Jefe de estado</a:t>
            </a:r>
          </a:p>
          <a:p>
            <a:r>
              <a:rPr lang="es-CO" dirty="0"/>
              <a:t>Jefe de gobierno</a:t>
            </a:r>
          </a:p>
          <a:p>
            <a:r>
              <a:rPr lang="es-CO" dirty="0"/>
              <a:t>Suprema autoridad administrativa</a:t>
            </a:r>
          </a:p>
          <a:p>
            <a:r>
              <a:rPr lang="es-CO" dirty="0"/>
              <a:t>Comandante de la fuerza pública </a:t>
            </a:r>
          </a:p>
        </p:txBody>
      </p:sp>
    </p:spTree>
    <p:extLst>
      <p:ext uri="{BB962C8B-B14F-4D97-AF65-F5344CB8AC3E}">
        <p14:creationId xmlns:p14="http://schemas.microsoft.com/office/powerpoint/2010/main" val="4111755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9E04DC-3388-D805-955F-8DAF2A65787F}"/>
              </a:ext>
            </a:extLst>
          </p:cNvPr>
          <p:cNvSpPr>
            <a:spLocks noGrp="1"/>
          </p:cNvSpPr>
          <p:nvPr>
            <p:ph type="title"/>
          </p:nvPr>
        </p:nvSpPr>
        <p:spPr/>
        <p:txBody>
          <a:bodyPr>
            <a:normAutofit fontScale="90000"/>
          </a:bodyPr>
          <a:lstStyle/>
          <a:p>
            <a:r>
              <a:rPr lang="es-CO" dirty="0"/>
              <a:t>Estado</a:t>
            </a:r>
            <a:br>
              <a:rPr lang="es-CO" dirty="0"/>
            </a:br>
            <a:endParaRPr lang="es-CO" dirty="0"/>
          </a:p>
        </p:txBody>
      </p:sp>
      <p:sp>
        <p:nvSpPr>
          <p:cNvPr id="3" name="Marcador de contenido 2">
            <a:extLst>
              <a:ext uri="{FF2B5EF4-FFF2-40B4-BE49-F238E27FC236}">
                <a16:creationId xmlns:a16="http://schemas.microsoft.com/office/drawing/2014/main" id="{3EAC1CC8-9FE9-1B37-F6A3-104E47946C93}"/>
              </a:ext>
            </a:extLst>
          </p:cNvPr>
          <p:cNvSpPr>
            <a:spLocks noGrp="1"/>
          </p:cNvSpPr>
          <p:nvPr>
            <p:ph idx="1"/>
          </p:nvPr>
        </p:nvSpPr>
        <p:spPr/>
        <p:txBody>
          <a:bodyPr/>
          <a:lstStyle/>
          <a:p>
            <a:r>
              <a:rPr lang="es-CO" dirty="0"/>
              <a:t>Territorio </a:t>
            </a:r>
          </a:p>
          <a:p>
            <a:r>
              <a:rPr lang="es-CO" dirty="0"/>
              <a:t>Pueblo</a:t>
            </a:r>
          </a:p>
          <a:p>
            <a:r>
              <a:rPr lang="es-CO" dirty="0"/>
              <a:t>Poder</a:t>
            </a:r>
          </a:p>
          <a:p>
            <a:r>
              <a:rPr lang="es-CO" dirty="0">
                <a:solidFill>
                  <a:srgbClr val="FF0000"/>
                </a:solidFill>
              </a:rPr>
              <a:t>Territorio=</a:t>
            </a:r>
            <a:r>
              <a:rPr lang="es-CO" dirty="0"/>
              <a:t> suelo, subsuelo, espacio Aéreo, mar territorial, plataforma submarina, ZEE, órbita geoestacionaria, naves, embajadas y representaciones diplomáticas.</a:t>
            </a:r>
          </a:p>
        </p:txBody>
      </p:sp>
    </p:spTree>
    <p:extLst>
      <p:ext uri="{BB962C8B-B14F-4D97-AF65-F5344CB8AC3E}">
        <p14:creationId xmlns:p14="http://schemas.microsoft.com/office/powerpoint/2010/main" val="1928972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C2300C-DF06-D2F2-41AD-0A462726F7E2}"/>
              </a:ext>
            </a:extLst>
          </p:cNvPr>
          <p:cNvSpPr>
            <a:spLocks noGrp="1"/>
          </p:cNvSpPr>
          <p:nvPr>
            <p:ph type="title"/>
          </p:nvPr>
        </p:nvSpPr>
        <p:spPr/>
        <p:txBody>
          <a:bodyPr/>
          <a:lstStyle/>
          <a:p>
            <a:r>
              <a:rPr lang="es-CO" dirty="0"/>
              <a:t>Orden departamental</a:t>
            </a:r>
          </a:p>
        </p:txBody>
      </p:sp>
      <p:sp>
        <p:nvSpPr>
          <p:cNvPr id="3" name="Marcador de contenido 2">
            <a:extLst>
              <a:ext uri="{FF2B5EF4-FFF2-40B4-BE49-F238E27FC236}">
                <a16:creationId xmlns:a16="http://schemas.microsoft.com/office/drawing/2014/main" id="{D1F17F8D-7131-9188-94E0-182F37263904}"/>
              </a:ext>
            </a:extLst>
          </p:cNvPr>
          <p:cNvSpPr>
            <a:spLocks noGrp="1"/>
          </p:cNvSpPr>
          <p:nvPr>
            <p:ph idx="1"/>
          </p:nvPr>
        </p:nvSpPr>
        <p:spPr/>
        <p:txBody>
          <a:bodyPr/>
          <a:lstStyle/>
          <a:p>
            <a:r>
              <a:rPr lang="es-CO" dirty="0"/>
              <a:t>Asamblea</a:t>
            </a:r>
          </a:p>
          <a:p>
            <a:r>
              <a:rPr lang="es-CO" dirty="0"/>
              <a:t>Gobernación</a:t>
            </a:r>
          </a:p>
          <a:p>
            <a:r>
              <a:rPr lang="es-CO" dirty="0"/>
              <a:t>Entidades públicas de orden departamental</a:t>
            </a:r>
          </a:p>
          <a:p>
            <a:r>
              <a:rPr lang="es-CO" dirty="0" err="1"/>
              <a:t>Emp</a:t>
            </a:r>
            <a:r>
              <a:rPr lang="es-CO" dirty="0"/>
              <a:t>. industriales y comerciales</a:t>
            </a:r>
          </a:p>
          <a:p>
            <a:endParaRPr lang="es-CO" dirty="0"/>
          </a:p>
        </p:txBody>
      </p:sp>
    </p:spTree>
    <p:extLst>
      <p:ext uri="{BB962C8B-B14F-4D97-AF65-F5344CB8AC3E}">
        <p14:creationId xmlns:p14="http://schemas.microsoft.com/office/powerpoint/2010/main" val="3943416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2AD5D4-541B-1774-8269-C1C7E5EF74E5}"/>
              </a:ext>
            </a:extLst>
          </p:cNvPr>
          <p:cNvSpPr>
            <a:spLocks noGrp="1"/>
          </p:cNvSpPr>
          <p:nvPr>
            <p:ph type="title"/>
          </p:nvPr>
        </p:nvSpPr>
        <p:spPr/>
        <p:txBody>
          <a:bodyPr/>
          <a:lstStyle/>
          <a:p>
            <a:r>
              <a:rPr lang="es-CO" dirty="0"/>
              <a:t>Orden municipal y distrital</a:t>
            </a:r>
          </a:p>
        </p:txBody>
      </p:sp>
      <p:sp>
        <p:nvSpPr>
          <p:cNvPr id="3" name="Marcador de contenido 2">
            <a:extLst>
              <a:ext uri="{FF2B5EF4-FFF2-40B4-BE49-F238E27FC236}">
                <a16:creationId xmlns:a16="http://schemas.microsoft.com/office/drawing/2014/main" id="{C1329CF5-4D60-2E08-613D-D401C9641AB0}"/>
              </a:ext>
            </a:extLst>
          </p:cNvPr>
          <p:cNvSpPr>
            <a:spLocks noGrp="1"/>
          </p:cNvSpPr>
          <p:nvPr>
            <p:ph idx="1"/>
          </p:nvPr>
        </p:nvSpPr>
        <p:spPr/>
        <p:txBody>
          <a:bodyPr/>
          <a:lstStyle/>
          <a:p>
            <a:r>
              <a:rPr lang="es-CO" dirty="0"/>
              <a:t>Concejos</a:t>
            </a:r>
          </a:p>
          <a:p>
            <a:r>
              <a:rPr lang="es-CO" dirty="0"/>
              <a:t>Alcaldes</a:t>
            </a:r>
          </a:p>
          <a:p>
            <a:r>
              <a:rPr lang="es-CO" dirty="0"/>
              <a:t>Secretarías</a:t>
            </a:r>
          </a:p>
          <a:p>
            <a:r>
              <a:rPr lang="es-CO" dirty="0"/>
              <a:t>Empresas industriales y comerciales</a:t>
            </a:r>
          </a:p>
          <a:p>
            <a:r>
              <a:rPr lang="es-CO" dirty="0"/>
              <a:t>Empresas sociales del estado</a:t>
            </a:r>
          </a:p>
          <a:p>
            <a:r>
              <a:rPr lang="es-CO" dirty="0"/>
              <a:t>Establecimientos públicos</a:t>
            </a:r>
          </a:p>
          <a:p>
            <a:r>
              <a:rPr lang="es-CO" dirty="0"/>
              <a:t>JAL</a:t>
            </a:r>
          </a:p>
        </p:txBody>
      </p:sp>
    </p:spTree>
    <p:extLst>
      <p:ext uri="{BB962C8B-B14F-4D97-AF65-F5344CB8AC3E}">
        <p14:creationId xmlns:p14="http://schemas.microsoft.com/office/powerpoint/2010/main" val="1225145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391492-DA53-9022-632A-3C67F42B029D}"/>
              </a:ext>
            </a:extLst>
          </p:cNvPr>
          <p:cNvSpPr>
            <a:spLocks noGrp="1"/>
          </p:cNvSpPr>
          <p:nvPr>
            <p:ph type="title"/>
          </p:nvPr>
        </p:nvSpPr>
        <p:spPr/>
        <p:txBody>
          <a:bodyPr>
            <a:normAutofit/>
          </a:bodyPr>
          <a:lstStyle/>
          <a:p>
            <a:r>
              <a:rPr lang="es-CO" dirty="0"/>
              <a:t>Rama judicial</a:t>
            </a:r>
          </a:p>
        </p:txBody>
      </p:sp>
      <p:sp>
        <p:nvSpPr>
          <p:cNvPr id="3" name="Marcador de contenido 2">
            <a:extLst>
              <a:ext uri="{FF2B5EF4-FFF2-40B4-BE49-F238E27FC236}">
                <a16:creationId xmlns:a16="http://schemas.microsoft.com/office/drawing/2014/main" id="{B54B8BC4-3E21-F58F-79ED-D931C3BA568C}"/>
              </a:ext>
            </a:extLst>
          </p:cNvPr>
          <p:cNvSpPr>
            <a:spLocks noGrp="1"/>
          </p:cNvSpPr>
          <p:nvPr>
            <p:ph idx="1"/>
          </p:nvPr>
        </p:nvSpPr>
        <p:spPr/>
        <p:txBody>
          <a:bodyPr/>
          <a:lstStyle/>
          <a:p>
            <a:r>
              <a:rPr lang="es-CO" dirty="0"/>
              <a:t>Juez municipal o promiscuo</a:t>
            </a:r>
          </a:p>
          <a:p>
            <a:r>
              <a:rPr lang="es-CO" dirty="0"/>
              <a:t>Juez del distrito</a:t>
            </a:r>
          </a:p>
          <a:p>
            <a:r>
              <a:rPr lang="es-CO" dirty="0"/>
              <a:t>Tribunal</a:t>
            </a:r>
          </a:p>
          <a:p>
            <a:r>
              <a:rPr lang="es-CO" dirty="0"/>
              <a:t>Corte de cierre</a:t>
            </a:r>
          </a:p>
        </p:txBody>
      </p:sp>
    </p:spTree>
    <p:extLst>
      <p:ext uri="{BB962C8B-B14F-4D97-AF65-F5344CB8AC3E}">
        <p14:creationId xmlns:p14="http://schemas.microsoft.com/office/powerpoint/2010/main" val="1538548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5220B7-1AE9-D999-9915-DAAE9B906EB1}"/>
              </a:ext>
            </a:extLst>
          </p:cNvPr>
          <p:cNvSpPr>
            <a:spLocks noGrp="1"/>
          </p:cNvSpPr>
          <p:nvPr>
            <p:ph type="title"/>
          </p:nvPr>
        </p:nvSpPr>
        <p:spPr/>
        <p:txBody>
          <a:bodyPr>
            <a:normAutofit/>
          </a:bodyPr>
          <a:lstStyle/>
          <a:p>
            <a:r>
              <a:rPr lang="es-CO" dirty="0"/>
              <a:t>Jurisdicción ordinaria</a:t>
            </a:r>
          </a:p>
        </p:txBody>
      </p:sp>
      <p:sp>
        <p:nvSpPr>
          <p:cNvPr id="3" name="Marcador de contenido 2">
            <a:extLst>
              <a:ext uri="{FF2B5EF4-FFF2-40B4-BE49-F238E27FC236}">
                <a16:creationId xmlns:a16="http://schemas.microsoft.com/office/drawing/2014/main" id="{D005D529-03FD-B716-AB89-D9DA37753D53}"/>
              </a:ext>
            </a:extLst>
          </p:cNvPr>
          <p:cNvSpPr>
            <a:spLocks noGrp="1"/>
          </p:cNvSpPr>
          <p:nvPr>
            <p:ph idx="1"/>
          </p:nvPr>
        </p:nvSpPr>
        <p:spPr/>
        <p:txBody>
          <a:bodyPr/>
          <a:lstStyle/>
          <a:p>
            <a:r>
              <a:rPr lang="es-CO" dirty="0"/>
              <a:t>Penal</a:t>
            </a:r>
          </a:p>
          <a:p>
            <a:r>
              <a:rPr lang="es-CO" dirty="0"/>
              <a:t>Laboral</a:t>
            </a:r>
          </a:p>
          <a:p>
            <a:r>
              <a:rPr lang="es-CO" dirty="0"/>
              <a:t>Civil</a:t>
            </a:r>
          </a:p>
          <a:p>
            <a:r>
              <a:rPr lang="es-CO" dirty="0"/>
              <a:t>Tribunal superior</a:t>
            </a:r>
          </a:p>
          <a:p>
            <a:r>
              <a:rPr lang="es-CO" dirty="0"/>
              <a:t>Corte suprema</a:t>
            </a:r>
          </a:p>
        </p:txBody>
      </p:sp>
    </p:spTree>
    <p:extLst>
      <p:ext uri="{BB962C8B-B14F-4D97-AF65-F5344CB8AC3E}">
        <p14:creationId xmlns:p14="http://schemas.microsoft.com/office/powerpoint/2010/main" val="766221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0CADAF-B75B-F81C-0072-568A617E162A}"/>
              </a:ext>
            </a:extLst>
          </p:cNvPr>
          <p:cNvSpPr>
            <a:spLocks noGrp="1"/>
          </p:cNvSpPr>
          <p:nvPr>
            <p:ph type="title"/>
          </p:nvPr>
        </p:nvSpPr>
        <p:spPr/>
        <p:txBody>
          <a:bodyPr/>
          <a:lstStyle/>
          <a:p>
            <a:r>
              <a:rPr lang="es-CO" dirty="0"/>
              <a:t>Contenciosa administrativa</a:t>
            </a:r>
          </a:p>
        </p:txBody>
      </p:sp>
      <p:sp>
        <p:nvSpPr>
          <p:cNvPr id="3" name="Marcador de contenido 2">
            <a:extLst>
              <a:ext uri="{FF2B5EF4-FFF2-40B4-BE49-F238E27FC236}">
                <a16:creationId xmlns:a16="http://schemas.microsoft.com/office/drawing/2014/main" id="{93D3B946-82F2-41F1-7A61-3A8D23E8B714}"/>
              </a:ext>
            </a:extLst>
          </p:cNvPr>
          <p:cNvSpPr>
            <a:spLocks noGrp="1"/>
          </p:cNvSpPr>
          <p:nvPr>
            <p:ph idx="1"/>
          </p:nvPr>
        </p:nvSpPr>
        <p:spPr/>
        <p:txBody>
          <a:bodyPr/>
          <a:lstStyle/>
          <a:p>
            <a:r>
              <a:rPr lang="es-CO" dirty="0"/>
              <a:t>Juez administrativo</a:t>
            </a:r>
          </a:p>
          <a:p>
            <a:r>
              <a:rPr lang="es-CO" dirty="0"/>
              <a:t>Tribunal administrativo</a:t>
            </a:r>
          </a:p>
          <a:p>
            <a:r>
              <a:rPr lang="es-CO" dirty="0"/>
              <a:t>Consejo de estado</a:t>
            </a:r>
          </a:p>
        </p:txBody>
      </p:sp>
    </p:spTree>
    <p:extLst>
      <p:ext uri="{BB962C8B-B14F-4D97-AF65-F5344CB8AC3E}">
        <p14:creationId xmlns:p14="http://schemas.microsoft.com/office/powerpoint/2010/main" val="602627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9B6BE8-D98C-4EAD-CEE5-EBB4362A830E}"/>
              </a:ext>
            </a:extLst>
          </p:cNvPr>
          <p:cNvSpPr>
            <a:spLocks noGrp="1"/>
          </p:cNvSpPr>
          <p:nvPr>
            <p:ph type="title"/>
          </p:nvPr>
        </p:nvSpPr>
        <p:spPr/>
        <p:txBody>
          <a:bodyPr/>
          <a:lstStyle/>
          <a:p>
            <a:r>
              <a:rPr lang="es-CO" dirty="0"/>
              <a:t>Jurisdicción constitucional</a:t>
            </a:r>
          </a:p>
        </p:txBody>
      </p:sp>
      <p:sp>
        <p:nvSpPr>
          <p:cNvPr id="3" name="Marcador de contenido 2">
            <a:extLst>
              <a:ext uri="{FF2B5EF4-FFF2-40B4-BE49-F238E27FC236}">
                <a16:creationId xmlns:a16="http://schemas.microsoft.com/office/drawing/2014/main" id="{41709A47-0242-5B88-1699-AE51A90F3BF1}"/>
              </a:ext>
            </a:extLst>
          </p:cNvPr>
          <p:cNvSpPr>
            <a:spLocks noGrp="1"/>
          </p:cNvSpPr>
          <p:nvPr>
            <p:ph idx="1"/>
          </p:nvPr>
        </p:nvSpPr>
        <p:spPr/>
        <p:txBody>
          <a:bodyPr/>
          <a:lstStyle/>
          <a:p>
            <a:r>
              <a:rPr lang="es-CO" dirty="0"/>
              <a:t>Todos los jueces de la República</a:t>
            </a:r>
          </a:p>
          <a:p>
            <a:r>
              <a:rPr lang="es-CO" dirty="0"/>
              <a:t>T</a:t>
            </a:r>
          </a:p>
          <a:p>
            <a:r>
              <a:rPr lang="es-CO" dirty="0"/>
              <a:t>C (577/11)</a:t>
            </a:r>
          </a:p>
          <a:p>
            <a:r>
              <a:rPr lang="es-CO" dirty="0"/>
              <a:t>SU (SU297/23) compañero permanente pensión.</a:t>
            </a:r>
          </a:p>
        </p:txBody>
      </p:sp>
    </p:spTree>
    <p:extLst>
      <p:ext uri="{BB962C8B-B14F-4D97-AF65-F5344CB8AC3E}">
        <p14:creationId xmlns:p14="http://schemas.microsoft.com/office/powerpoint/2010/main" val="1493556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E5D7A-114F-79F6-1507-EFBA238FA991}"/>
              </a:ext>
            </a:extLst>
          </p:cNvPr>
          <p:cNvSpPr>
            <a:spLocks noGrp="1"/>
          </p:cNvSpPr>
          <p:nvPr>
            <p:ph type="title"/>
          </p:nvPr>
        </p:nvSpPr>
        <p:spPr/>
        <p:txBody>
          <a:bodyPr>
            <a:normAutofit/>
          </a:bodyPr>
          <a:lstStyle/>
          <a:p>
            <a:r>
              <a:rPr lang="es-CO" dirty="0"/>
              <a:t>Justicias especiales</a:t>
            </a:r>
          </a:p>
        </p:txBody>
      </p:sp>
      <p:sp>
        <p:nvSpPr>
          <p:cNvPr id="3" name="Marcador de contenido 2">
            <a:extLst>
              <a:ext uri="{FF2B5EF4-FFF2-40B4-BE49-F238E27FC236}">
                <a16:creationId xmlns:a16="http://schemas.microsoft.com/office/drawing/2014/main" id="{7E0805DC-E268-BA8D-2063-00652BA647F3}"/>
              </a:ext>
            </a:extLst>
          </p:cNvPr>
          <p:cNvSpPr>
            <a:spLocks noGrp="1"/>
          </p:cNvSpPr>
          <p:nvPr>
            <p:ph idx="1"/>
          </p:nvPr>
        </p:nvSpPr>
        <p:spPr/>
        <p:txBody>
          <a:bodyPr/>
          <a:lstStyle/>
          <a:p>
            <a:r>
              <a:rPr lang="es-CO" dirty="0"/>
              <a:t>JEP</a:t>
            </a:r>
          </a:p>
          <a:p>
            <a:r>
              <a:rPr lang="es-CO" dirty="0"/>
              <a:t>JUSTICIA Y PAZ</a:t>
            </a:r>
          </a:p>
          <a:p>
            <a:r>
              <a:rPr lang="es-CO" dirty="0"/>
              <a:t>PENAL MILITAR</a:t>
            </a:r>
          </a:p>
          <a:p>
            <a:r>
              <a:rPr lang="es-CO" dirty="0"/>
              <a:t>JURISDICCIÓN INDIGENA</a:t>
            </a:r>
          </a:p>
          <a:p>
            <a:r>
              <a:rPr lang="es-CO" dirty="0"/>
              <a:t>MASC</a:t>
            </a:r>
          </a:p>
          <a:p>
            <a:endParaRPr lang="es-CO" dirty="0"/>
          </a:p>
        </p:txBody>
      </p:sp>
    </p:spTree>
    <p:extLst>
      <p:ext uri="{BB962C8B-B14F-4D97-AF65-F5344CB8AC3E}">
        <p14:creationId xmlns:p14="http://schemas.microsoft.com/office/powerpoint/2010/main" val="1444842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CAF945-C6BB-419E-AE53-81ED7A89B8D3}"/>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F38F82BD-F798-4342-85CE-E38E3A4EE241}"/>
              </a:ext>
            </a:extLst>
          </p:cNvPr>
          <p:cNvSpPr>
            <a:spLocks noGrp="1"/>
          </p:cNvSpPr>
          <p:nvPr>
            <p:ph idx="1"/>
          </p:nvPr>
        </p:nvSpPr>
        <p:spPr/>
        <p:txBody>
          <a:bodyPr/>
          <a:lstStyle/>
          <a:p>
            <a:endParaRPr lang="es-CO"/>
          </a:p>
        </p:txBody>
      </p:sp>
    </p:spTree>
    <p:extLst>
      <p:ext uri="{BB962C8B-B14F-4D97-AF65-F5344CB8AC3E}">
        <p14:creationId xmlns:p14="http://schemas.microsoft.com/office/powerpoint/2010/main" val="1147444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E0B284-3B82-B2C3-691E-99CC3427D097}"/>
              </a:ext>
            </a:extLst>
          </p:cNvPr>
          <p:cNvSpPr>
            <a:spLocks noGrp="1"/>
          </p:cNvSpPr>
          <p:nvPr>
            <p:ph type="title"/>
          </p:nvPr>
        </p:nvSpPr>
        <p:spPr/>
        <p:txBody>
          <a:bodyPr>
            <a:normAutofit fontScale="90000"/>
          </a:bodyPr>
          <a:lstStyle/>
          <a:p>
            <a:r>
              <a:rPr lang="es-CO" dirty="0"/>
              <a:t>Rama judicial</a:t>
            </a:r>
            <a:br>
              <a:rPr lang="es-CO" dirty="0"/>
            </a:br>
            <a:r>
              <a:rPr lang="es-CO" dirty="0"/>
              <a:t>otros organismos</a:t>
            </a:r>
          </a:p>
        </p:txBody>
      </p:sp>
      <p:sp>
        <p:nvSpPr>
          <p:cNvPr id="3" name="Marcador de contenido 2">
            <a:extLst>
              <a:ext uri="{FF2B5EF4-FFF2-40B4-BE49-F238E27FC236}">
                <a16:creationId xmlns:a16="http://schemas.microsoft.com/office/drawing/2014/main" id="{33A84243-FAEC-6C8C-049C-8FFE8B116B7E}"/>
              </a:ext>
            </a:extLst>
          </p:cNvPr>
          <p:cNvSpPr>
            <a:spLocks noGrp="1"/>
          </p:cNvSpPr>
          <p:nvPr>
            <p:ph idx="1"/>
          </p:nvPr>
        </p:nvSpPr>
        <p:spPr/>
        <p:txBody>
          <a:bodyPr/>
          <a:lstStyle/>
          <a:p>
            <a:r>
              <a:rPr lang="es-CO" dirty="0"/>
              <a:t>Consejo superior de la judicatura</a:t>
            </a:r>
          </a:p>
          <a:p>
            <a:r>
              <a:rPr lang="es-CO" dirty="0"/>
              <a:t>Comisión nacional de disciplina judicial</a:t>
            </a:r>
          </a:p>
          <a:p>
            <a:r>
              <a:rPr lang="es-CO" dirty="0"/>
              <a:t>Fiscalía general de la nación</a:t>
            </a:r>
          </a:p>
          <a:p>
            <a:r>
              <a:rPr lang="es-CO" dirty="0"/>
              <a:t>CTI</a:t>
            </a:r>
          </a:p>
          <a:p>
            <a:r>
              <a:rPr lang="es-CO" dirty="0"/>
              <a:t>Medicina legal</a:t>
            </a:r>
          </a:p>
        </p:txBody>
      </p:sp>
    </p:spTree>
    <p:extLst>
      <p:ext uri="{BB962C8B-B14F-4D97-AF65-F5344CB8AC3E}">
        <p14:creationId xmlns:p14="http://schemas.microsoft.com/office/powerpoint/2010/main" val="4076001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436FED-290C-7D41-5919-6965D2A38F8A}"/>
              </a:ext>
            </a:extLst>
          </p:cNvPr>
          <p:cNvSpPr>
            <a:spLocks noGrp="1"/>
          </p:cNvSpPr>
          <p:nvPr>
            <p:ph type="title"/>
          </p:nvPr>
        </p:nvSpPr>
        <p:spPr/>
        <p:txBody>
          <a:bodyPr>
            <a:normAutofit/>
          </a:bodyPr>
          <a:lstStyle/>
          <a:p>
            <a:r>
              <a:rPr lang="es-CO" dirty="0"/>
              <a:t>Rama legislativa</a:t>
            </a:r>
          </a:p>
        </p:txBody>
      </p:sp>
      <p:sp>
        <p:nvSpPr>
          <p:cNvPr id="3" name="Marcador de contenido 2">
            <a:extLst>
              <a:ext uri="{FF2B5EF4-FFF2-40B4-BE49-F238E27FC236}">
                <a16:creationId xmlns:a16="http://schemas.microsoft.com/office/drawing/2014/main" id="{A6210FE8-1432-A4F2-AD13-09B509E82F2D}"/>
              </a:ext>
            </a:extLst>
          </p:cNvPr>
          <p:cNvSpPr>
            <a:spLocks noGrp="1"/>
          </p:cNvSpPr>
          <p:nvPr>
            <p:ph idx="1"/>
          </p:nvPr>
        </p:nvSpPr>
        <p:spPr/>
        <p:txBody>
          <a:bodyPr>
            <a:normAutofit lnSpcReduction="10000"/>
          </a:bodyPr>
          <a:lstStyle/>
          <a:p>
            <a:r>
              <a:rPr lang="es-CO" dirty="0"/>
              <a:t>Congreso</a:t>
            </a:r>
          </a:p>
          <a:p>
            <a:r>
              <a:rPr lang="es-CO" dirty="0"/>
              <a:t>Senado y cámara</a:t>
            </a:r>
          </a:p>
          <a:p>
            <a:r>
              <a:rPr lang="es-CO" dirty="0"/>
              <a:t>Representación</a:t>
            </a:r>
          </a:p>
          <a:p>
            <a:r>
              <a:rPr lang="es-CO" dirty="0"/>
              <a:t>Funciones leyes, control político y electoral</a:t>
            </a:r>
          </a:p>
          <a:p>
            <a:r>
              <a:rPr lang="es-CO" dirty="0"/>
              <a:t>(Excepcionalmente altas cortes y presidente)</a:t>
            </a:r>
          </a:p>
          <a:p>
            <a:r>
              <a:rPr lang="es-CO" dirty="0"/>
              <a:t>Formación de las leyes</a:t>
            </a:r>
          </a:p>
          <a:p>
            <a:r>
              <a:rPr lang="es-CO" dirty="0"/>
              <a:t>Clases de leyes</a:t>
            </a:r>
          </a:p>
          <a:p>
            <a:r>
              <a:rPr lang="es-CO" dirty="0"/>
              <a:t>Control constitucional</a:t>
            </a:r>
          </a:p>
        </p:txBody>
      </p:sp>
    </p:spTree>
    <p:extLst>
      <p:ext uri="{BB962C8B-B14F-4D97-AF65-F5344CB8AC3E}">
        <p14:creationId xmlns:p14="http://schemas.microsoft.com/office/powerpoint/2010/main" val="343838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D11A46-8EED-23C6-85DF-C88F503BEFA0}"/>
              </a:ext>
            </a:extLst>
          </p:cNvPr>
          <p:cNvSpPr>
            <a:spLocks noGrp="1"/>
          </p:cNvSpPr>
          <p:nvPr>
            <p:ph type="title"/>
          </p:nvPr>
        </p:nvSpPr>
        <p:spPr/>
        <p:txBody>
          <a:bodyPr/>
          <a:lstStyle/>
          <a:p>
            <a:r>
              <a:rPr lang="es-CO" dirty="0"/>
              <a:t>leyes</a:t>
            </a:r>
          </a:p>
        </p:txBody>
      </p:sp>
      <p:sp>
        <p:nvSpPr>
          <p:cNvPr id="3" name="Marcador de contenido 2">
            <a:extLst>
              <a:ext uri="{FF2B5EF4-FFF2-40B4-BE49-F238E27FC236}">
                <a16:creationId xmlns:a16="http://schemas.microsoft.com/office/drawing/2014/main" id="{D60582E3-9BDB-B84D-5A9E-995182F2187F}"/>
              </a:ext>
            </a:extLst>
          </p:cNvPr>
          <p:cNvSpPr>
            <a:spLocks noGrp="1"/>
          </p:cNvSpPr>
          <p:nvPr>
            <p:ph idx="1"/>
          </p:nvPr>
        </p:nvSpPr>
        <p:spPr/>
        <p:txBody>
          <a:bodyPr/>
          <a:lstStyle/>
          <a:p>
            <a:r>
              <a:rPr lang="es-CO" dirty="0"/>
              <a:t>Orgánica</a:t>
            </a:r>
          </a:p>
          <a:p>
            <a:r>
              <a:rPr lang="es-CO" dirty="0"/>
              <a:t>Cuadro</a:t>
            </a:r>
          </a:p>
          <a:p>
            <a:r>
              <a:rPr lang="es-CO" dirty="0"/>
              <a:t>ESTATUTARIA</a:t>
            </a:r>
          </a:p>
          <a:p>
            <a:r>
              <a:rPr lang="es-CO" dirty="0"/>
              <a:t>Aprobatorias de tratados públicos</a:t>
            </a:r>
          </a:p>
          <a:p>
            <a:r>
              <a:rPr lang="es-CO" dirty="0"/>
              <a:t>Ley ordinaria</a:t>
            </a:r>
          </a:p>
          <a:p>
            <a:r>
              <a:rPr lang="es-CO" dirty="0"/>
              <a:t>Acto legislativo y decreto legislativo</a:t>
            </a:r>
          </a:p>
        </p:txBody>
      </p:sp>
    </p:spTree>
    <p:extLst>
      <p:ext uri="{BB962C8B-B14F-4D97-AF65-F5344CB8AC3E}">
        <p14:creationId xmlns:p14="http://schemas.microsoft.com/office/powerpoint/2010/main" val="2085068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3F1A84-6645-8973-7BD5-68F3440349F1}"/>
              </a:ext>
            </a:extLst>
          </p:cNvPr>
          <p:cNvSpPr>
            <a:spLocks noGrp="1"/>
          </p:cNvSpPr>
          <p:nvPr>
            <p:ph type="title"/>
          </p:nvPr>
        </p:nvSpPr>
        <p:spPr/>
        <p:txBody>
          <a:bodyPr>
            <a:normAutofit fontScale="90000"/>
          </a:bodyPr>
          <a:lstStyle/>
          <a:p>
            <a:r>
              <a:rPr lang="es-CO" dirty="0"/>
              <a:t>Estados de excepción</a:t>
            </a:r>
            <a:br>
              <a:rPr lang="es-CO" dirty="0"/>
            </a:br>
            <a:endParaRPr lang="es-CO" dirty="0"/>
          </a:p>
        </p:txBody>
      </p:sp>
      <p:sp>
        <p:nvSpPr>
          <p:cNvPr id="3" name="Marcador de contenido 2">
            <a:extLst>
              <a:ext uri="{FF2B5EF4-FFF2-40B4-BE49-F238E27FC236}">
                <a16:creationId xmlns:a16="http://schemas.microsoft.com/office/drawing/2014/main" id="{90DE30BF-38C0-3BCB-6A1C-B92701FD423B}"/>
              </a:ext>
            </a:extLst>
          </p:cNvPr>
          <p:cNvSpPr>
            <a:spLocks noGrp="1"/>
          </p:cNvSpPr>
          <p:nvPr>
            <p:ph idx="1"/>
          </p:nvPr>
        </p:nvSpPr>
        <p:spPr/>
        <p:txBody>
          <a:bodyPr/>
          <a:lstStyle/>
          <a:p>
            <a:r>
              <a:rPr lang="es-CO" dirty="0"/>
              <a:t>Guerra exterior</a:t>
            </a:r>
          </a:p>
          <a:p>
            <a:r>
              <a:rPr lang="es-CO" dirty="0"/>
              <a:t>Emergencia económica o social</a:t>
            </a:r>
          </a:p>
          <a:p>
            <a:r>
              <a:rPr lang="es-CO" dirty="0"/>
              <a:t>Conmoción interior</a:t>
            </a:r>
          </a:p>
        </p:txBody>
      </p:sp>
    </p:spTree>
    <p:extLst>
      <p:ext uri="{BB962C8B-B14F-4D97-AF65-F5344CB8AC3E}">
        <p14:creationId xmlns:p14="http://schemas.microsoft.com/office/powerpoint/2010/main" val="491023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5B0768-6A13-43D4-2CB1-AE69DD29ECA3}"/>
              </a:ext>
            </a:extLst>
          </p:cNvPr>
          <p:cNvSpPr>
            <a:spLocks noGrp="1"/>
          </p:cNvSpPr>
          <p:nvPr>
            <p:ph type="title"/>
          </p:nvPr>
        </p:nvSpPr>
        <p:spPr/>
        <p:txBody>
          <a:bodyPr/>
          <a:lstStyle/>
          <a:p>
            <a:r>
              <a:rPr lang="es-CO" dirty="0"/>
              <a:t>Órganos de control</a:t>
            </a:r>
          </a:p>
        </p:txBody>
      </p:sp>
      <p:sp>
        <p:nvSpPr>
          <p:cNvPr id="3" name="Marcador de contenido 2">
            <a:extLst>
              <a:ext uri="{FF2B5EF4-FFF2-40B4-BE49-F238E27FC236}">
                <a16:creationId xmlns:a16="http://schemas.microsoft.com/office/drawing/2014/main" id="{56E3DDEC-9630-AFDD-14D7-8DDCA87F95F3}"/>
              </a:ext>
            </a:extLst>
          </p:cNvPr>
          <p:cNvSpPr>
            <a:spLocks noGrp="1"/>
          </p:cNvSpPr>
          <p:nvPr>
            <p:ph idx="1"/>
          </p:nvPr>
        </p:nvSpPr>
        <p:spPr/>
        <p:txBody>
          <a:bodyPr/>
          <a:lstStyle/>
          <a:p>
            <a:r>
              <a:rPr lang="es-CO" b="1" dirty="0"/>
              <a:t>Ministerio público</a:t>
            </a:r>
          </a:p>
          <a:p>
            <a:r>
              <a:rPr lang="es-CO" dirty="0"/>
              <a:t>(DDHH, interés público, </a:t>
            </a:r>
            <a:r>
              <a:rPr lang="es-CO" dirty="0" err="1"/>
              <a:t>fac</a:t>
            </a:r>
            <a:r>
              <a:rPr lang="es-CO" dirty="0"/>
              <a:t>. disciplinante)</a:t>
            </a:r>
          </a:p>
          <a:p>
            <a:r>
              <a:rPr lang="es-CO" dirty="0"/>
              <a:t>Procurador</a:t>
            </a:r>
          </a:p>
          <a:p>
            <a:r>
              <a:rPr lang="es-CO" dirty="0"/>
              <a:t>Defensor del pueblo </a:t>
            </a:r>
          </a:p>
          <a:p>
            <a:r>
              <a:rPr lang="es-CO" dirty="0"/>
              <a:t>personeros</a:t>
            </a:r>
          </a:p>
        </p:txBody>
      </p:sp>
    </p:spTree>
    <p:extLst>
      <p:ext uri="{BB962C8B-B14F-4D97-AF65-F5344CB8AC3E}">
        <p14:creationId xmlns:p14="http://schemas.microsoft.com/office/powerpoint/2010/main" val="13439290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375570-4C44-BB5E-4455-CEA7E51B6184}"/>
              </a:ext>
            </a:extLst>
          </p:cNvPr>
          <p:cNvSpPr>
            <a:spLocks noGrp="1"/>
          </p:cNvSpPr>
          <p:nvPr>
            <p:ph type="title"/>
          </p:nvPr>
        </p:nvSpPr>
        <p:spPr/>
        <p:txBody>
          <a:bodyPr/>
          <a:lstStyle/>
          <a:p>
            <a:r>
              <a:rPr lang="es-CO" dirty="0"/>
              <a:t>Órganos de control</a:t>
            </a:r>
          </a:p>
        </p:txBody>
      </p:sp>
      <p:sp>
        <p:nvSpPr>
          <p:cNvPr id="3" name="Marcador de contenido 2">
            <a:extLst>
              <a:ext uri="{FF2B5EF4-FFF2-40B4-BE49-F238E27FC236}">
                <a16:creationId xmlns:a16="http://schemas.microsoft.com/office/drawing/2014/main" id="{FC9E757F-B537-6EB0-65DC-E870EA0C0BF8}"/>
              </a:ext>
            </a:extLst>
          </p:cNvPr>
          <p:cNvSpPr>
            <a:spLocks noGrp="1"/>
          </p:cNvSpPr>
          <p:nvPr>
            <p:ph idx="1"/>
          </p:nvPr>
        </p:nvSpPr>
        <p:spPr/>
        <p:txBody>
          <a:bodyPr/>
          <a:lstStyle/>
          <a:p>
            <a:r>
              <a:rPr lang="es-CO" dirty="0"/>
              <a:t>Contraloría</a:t>
            </a:r>
          </a:p>
          <a:p>
            <a:r>
              <a:rPr lang="es-CO" dirty="0"/>
              <a:t>Auditoria general de la nación</a:t>
            </a:r>
          </a:p>
          <a:p>
            <a:r>
              <a:rPr lang="es-CO" dirty="0"/>
              <a:t>Control electoral</a:t>
            </a:r>
          </a:p>
          <a:p>
            <a:r>
              <a:rPr lang="es-CO" dirty="0"/>
              <a:t>Consejo nacional electoral</a:t>
            </a:r>
          </a:p>
          <a:p>
            <a:r>
              <a:rPr lang="es-CO" dirty="0"/>
              <a:t>Registraduría </a:t>
            </a:r>
          </a:p>
        </p:txBody>
      </p:sp>
    </p:spTree>
    <p:extLst>
      <p:ext uri="{BB962C8B-B14F-4D97-AF65-F5344CB8AC3E}">
        <p14:creationId xmlns:p14="http://schemas.microsoft.com/office/powerpoint/2010/main" val="114182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37CFB0-BDF1-D2BD-2CD6-C76FAE893C4E}"/>
              </a:ext>
            </a:extLst>
          </p:cNvPr>
          <p:cNvSpPr>
            <a:spLocks noGrp="1"/>
          </p:cNvSpPr>
          <p:nvPr>
            <p:ph type="title"/>
          </p:nvPr>
        </p:nvSpPr>
        <p:spPr/>
        <p:txBody>
          <a:bodyPr/>
          <a:lstStyle/>
          <a:p>
            <a:r>
              <a:rPr lang="es-CO" dirty="0"/>
              <a:t>Otros órganos</a:t>
            </a:r>
          </a:p>
        </p:txBody>
      </p:sp>
      <p:sp>
        <p:nvSpPr>
          <p:cNvPr id="3" name="Marcador de contenido 2">
            <a:extLst>
              <a:ext uri="{FF2B5EF4-FFF2-40B4-BE49-F238E27FC236}">
                <a16:creationId xmlns:a16="http://schemas.microsoft.com/office/drawing/2014/main" id="{E25EB937-2631-1F99-3B91-48E953D101A4}"/>
              </a:ext>
            </a:extLst>
          </p:cNvPr>
          <p:cNvSpPr>
            <a:spLocks noGrp="1"/>
          </p:cNvSpPr>
          <p:nvPr>
            <p:ph idx="1"/>
          </p:nvPr>
        </p:nvSpPr>
        <p:spPr/>
        <p:txBody>
          <a:bodyPr/>
          <a:lstStyle/>
          <a:p>
            <a:r>
              <a:rPr lang="es-CO" dirty="0"/>
              <a:t>AN TV</a:t>
            </a:r>
          </a:p>
          <a:p>
            <a:r>
              <a:rPr lang="es-CO" dirty="0"/>
              <a:t>Banco de la República</a:t>
            </a:r>
          </a:p>
          <a:p>
            <a:r>
              <a:rPr lang="es-CO" dirty="0"/>
              <a:t>CARS</a:t>
            </a:r>
          </a:p>
          <a:p>
            <a:r>
              <a:rPr lang="es-CO" dirty="0"/>
              <a:t>Entes universitarios</a:t>
            </a:r>
          </a:p>
          <a:p>
            <a:r>
              <a:rPr lang="es-CO" dirty="0"/>
              <a:t>CNSC</a:t>
            </a:r>
          </a:p>
          <a:p>
            <a:endParaRPr lang="es-CO" dirty="0"/>
          </a:p>
          <a:p>
            <a:endParaRPr lang="es-CO" dirty="0"/>
          </a:p>
        </p:txBody>
      </p:sp>
    </p:spTree>
    <p:extLst>
      <p:ext uri="{BB962C8B-B14F-4D97-AF65-F5344CB8AC3E}">
        <p14:creationId xmlns:p14="http://schemas.microsoft.com/office/powerpoint/2010/main" val="4249298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AD9C1D-57F3-3361-137A-3F715C78B648}"/>
              </a:ext>
            </a:extLst>
          </p:cNvPr>
          <p:cNvSpPr>
            <a:spLocks noGrp="1"/>
          </p:cNvSpPr>
          <p:nvPr>
            <p:ph type="title"/>
          </p:nvPr>
        </p:nvSpPr>
        <p:spPr/>
        <p:txBody>
          <a:bodyPr/>
          <a:lstStyle/>
          <a:p>
            <a:r>
              <a:rPr lang="es-CO" dirty="0"/>
              <a:t>Que es una constitución?</a:t>
            </a:r>
          </a:p>
        </p:txBody>
      </p:sp>
      <p:sp>
        <p:nvSpPr>
          <p:cNvPr id="3" name="Marcador de contenido 2">
            <a:extLst>
              <a:ext uri="{FF2B5EF4-FFF2-40B4-BE49-F238E27FC236}">
                <a16:creationId xmlns:a16="http://schemas.microsoft.com/office/drawing/2014/main" id="{323F6E1B-EFB2-18EA-2EDF-A1CA81021D6E}"/>
              </a:ext>
            </a:extLst>
          </p:cNvPr>
          <p:cNvSpPr>
            <a:spLocks noGrp="1"/>
          </p:cNvSpPr>
          <p:nvPr>
            <p:ph idx="1"/>
          </p:nvPr>
        </p:nvSpPr>
        <p:spPr/>
        <p:txBody>
          <a:bodyPr/>
          <a:lstStyle/>
          <a:p>
            <a:r>
              <a:rPr lang="es-CO" dirty="0"/>
              <a:t>Carta de los barones 1215</a:t>
            </a:r>
          </a:p>
          <a:p>
            <a:r>
              <a:rPr lang="es-CO" dirty="0"/>
              <a:t>Revolución inglesa de 1688, en la que los aristócratas lograron restringir el poder del monarca.</a:t>
            </a:r>
          </a:p>
          <a:p>
            <a:r>
              <a:rPr lang="es-CO" dirty="0"/>
              <a:t>Revolución francesa 1789</a:t>
            </a:r>
          </a:p>
        </p:txBody>
      </p:sp>
    </p:spTree>
    <p:extLst>
      <p:ext uri="{BB962C8B-B14F-4D97-AF65-F5344CB8AC3E}">
        <p14:creationId xmlns:p14="http://schemas.microsoft.com/office/powerpoint/2010/main" val="3021288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0F32CD-081B-6928-DDA1-ACDE1D14DA20}"/>
              </a:ext>
            </a:extLst>
          </p:cNvPr>
          <p:cNvSpPr>
            <a:spLocks noGrp="1"/>
          </p:cNvSpPr>
          <p:nvPr>
            <p:ph type="title"/>
          </p:nvPr>
        </p:nvSpPr>
        <p:spPr/>
        <p:txBody>
          <a:bodyPr/>
          <a:lstStyle/>
          <a:p>
            <a:r>
              <a:rPr lang="es-CO" dirty="0"/>
              <a:t>Constitución política</a:t>
            </a:r>
          </a:p>
        </p:txBody>
      </p:sp>
      <p:sp>
        <p:nvSpPr>
          <p:cNvPr id="3" name="Marcador de contenido 2">
            <a:extLst>
              <a:ext uri="{FF2B5EF4-FFF2-40B4-BE49-F238E27FC236}">
                <a16:creationId xmlns:a16="http://schemas.microsoft.com/office/drawing/2014/main" id="{7A85FE39-013C-F0D5-AB13-14FBAF887ED1}"/>
              </a:ext>
            </a:extLst>
          </p:cNvPr>
          <p:cNvSpPr>
            <a:spLocks noGrp="1"/>
          </p:cNvSpPr>
          <p:nvPr>
            <p:ph idx="1"/>
          </p:nvPr>
        </p:nvSpPr>
        <p:spPr/>
        <p:txBody>
          <a:bodyPr>
            <a:normAutofit fontScale="92500" lnSpcReduction="10000"/>
          </a:bodyPr>
          <a:lstStyle/>
          <a:p>
            <a:r>
              <a:rPr lang="es-CO" dirty="0"/>
              <a:t>1991</a:t>
            </a:r>
          </a:p>
          <a:p>
            <a:r>
              <a:rPr lang="es-CO" dirty="0"/>
              <a:t>Consagrar principios y derechos</a:t>
            </a:r>
          </a:p>
          <a:p>
            <a:r>
              <a:rPr lang="es-CO" dirty="0"/>
              <a:t>Organizar el ejercicio del poder</a:t>
            </a:r>
          </a:p>
          <a:p>
            <a:r>
              <a:rPr lang="es-CO" dirty="0"/>
              <a:t>Principios fundamentales</a:t>
            </a:r>
          </a:p>
          <a:p>
            <a:r>
              <a:rPr lang="es-CO" dirty="0"/>
              <a:t>Definición de estado</a:t>
            </a:r>
          </a:p>
          <a:p>
            <a:r>
              <a:rPr lang="es-CO" dirty="0"/>
              <a:t>Estado social de derecho</a:t>
            </a:r>
          </a:p>
          <a:p>
            <a:r>
              <a:rPr lang="es-CO" dirty="0"/>
              <a:t>Republica unitaria descentralizada</a:t>
            </a:r>
          </a:p>
          <a:p>
            <a:r>
              <a:rPr lang="es-CO" dirty="0"/>
              <a:t>Democrática, participativa, pluralista, dignidad humana, trabajo y solidaridad e interés general</a:t>
            </a:r>
          </a:p>
          <a:p>
            <a:endParaRPr lang="es-CO" dirty="0"/>
          </a:p>
        </p:txBody>
      </p:sp>
    </p:spTree>
    <p:extLst>
      <p:ext uri="{BB962C8B-B14F-4D97-AF65-F5344CB8AC3E}">
        <p14:creationId xmlns:p14="http://schemas.microsoft.com/office/powerpoint/2010/main" val="7318883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E1E317-A650-1A79-6BB3-2A8778790307}"/>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2F1E2F51-A2ED-E344-A63D-65BEBD3E31FF}"/>
              </a:ext>
            </a:extLst>
          </p:cNvPr>
          <p:cNvSpPr>
            <a:spLocks noGrp="1"/>
          </p:cNvSpPr>
          <p:nvPr>
            <p:ph idx="1"/>
          </p:nvPr>
        </p:nvSpPr>
        <p:spPr/>
        <p:txBody>
          <a:bodyPr/>
          <a:lstStyle/>
          <a:p>
            <a:r>
              <a:rPr lang="es-CO" dirty="0"/>
              <a:t>Soberanía popular</a:t>
            </a:r>
          </a:p>
          <a:p>
            <a:r>
              <a:rPr lang="es-CO" dirty="0"/>
              <a:t>Supremacía de la constitución (articulo 4 CP)</a:t>
            </a:r>
          </a:p>
          <a:p>
            <a:r>
              <a:rPr lang="es-CO" dirty="0"/>
              <a:t>Primacía de los derechos de la persona y familia.</a:t>
            </a:r>
          </a:p>
          <a:p>
            <a:r>
              <a:rPr lang="es-CO" dirty="0"/>
              <a:t>Carta de derechos</a:t>
            </a:r>
          </a:p>
          <a:p>
            <a:r>
              <a:rPr lang="es-CO" dirty="0"/>
              <a:t>1ª 2ª y 3ª generación</a:t>
            </a:r>
          </a:p>
          <a:p>
            <a:r>
              <a:rPr lang="es-CO" dirty="0"/>
              <a:t>Derechos fundamentales </a:t>
            </a:r>
          </a:p>
          <a:p>
            <a:pPr marL="0" indent="0">
              <a:buNone/>
            </a:pPr>
            <a:endParaRPr lang="es-CO" dirty="0"/>
          </a:p>
        </p:txBody>
      </p:sp>
    </p:spTree>
    <p:extLst>
      <p:ext uri="{BB962C8B-B14F-4D97-AF65-F5344CB8AC3E}">
        <p14:creationId xmlns:p14="http://schemas.microsoft.com/office/powerpoint/2010/main" val="2506371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40A23C-CD24-A7C5-ADCB-A91D10C0B5F3}"/>
              </a:ext>
            </a:extLst>
          </p:cNvPr>
          <p:cNvSpPr>
            <a:spLocks noGrp="1"/>
          </p:cNvSpPr>
          <p:nvPr>
            <p:ph type="title"/>
          </p:nvPr>
        </p:nvSpPr>
        <p:spPr/>
        <p:txBody>
          <a:bodyPr/>
          <a:lstStyle/>
          <a:p>
            <a:pPr algn="ctr"/>
            <a:r>
              <a:rPr lang="es-CO" dirty="0"/>
              <a:t>BASES DEL CONCURSO</a:t>
            </a:r>
          </a:p>
        </p:txBody>
      </p:sp>
      <p:sp>
        <p:nvSpPr>
          <p:cNvPr id="3" name="Marcador de contenido 2">
            <a:extLst>
              <a:ext uri="{FF2B5EF4-FFF2-40B4-BE49-F238E27FC236}">
                <a16:creationId xmlns:a16="http://schemas.microsoft.com/office/drawing/2014/main" id="{FEFDB1C3-BBFD-E910-E2E0-C60CFA0E3D9F}"/>
              </a:ext>
            </a:extLst>
          </p:cNvPr>
          <p:cNvSpPr>
            <a:spLocks noGrp="1"/>
          </p:cNvSpPr>
          <p:nvPr>
            <p:ph idx="1"/>
          </p:nvPr>
        </p:nvSpPr>
        <p:spPr/>
        <p:txBody>
          <a:bodyPr>
            <a:normAutofit fontScale="92500" lnSpcReduction="20000"/>
          </a:bodyPr>
          <a:lstStyle/>
          <a:p>
            <a:r>
              <a:rPr lang="es-CO" dirty="0"/>
              <a:t>ACUERDO DE CONVOCATORIA (normatividad)</a:t>
            </a:r>
          </a:p>
          <a:p>
            <a:r>
              <a:rPr lang="es-CO" dirty="0"/>
              <a:t>Bases del concurso</a:t>
            </a:r>
          </a:p>
          <a:p>
            <a:r>
              <a:rPr lang="es-CO" dirty="0"/>
              <a:t>SIMO –CNSC</a:t>
            </a:r>
          </a:p>
          <a:p>
            <a:r>
              <a:rPr lang="es-CO" dirty="0"/>
              <a:t>ANEXO TÉCNICO (estructura del proceso)</a:t>
            </a:r>
          </a:p>
          <a:p>
            <a:r>
              <a:rPr lang="es-CO" dirty="0"/>
              <a:t>Convocatoria (vacantes, características)</a:t>
            </a:r>
          </a:p>
          <a:p>
            <a:r>
              <a:rPr lang="es-CO" dirty="0"/>
              <a:t>Inscripciones (ascenso y abierto)</a:t>
            </a:r>
          </a:p>
          <a:p>
            <a:r>
              <a:rPr lang="es-CO" dirty="0"/>
              <a:t>Vacantes desiertas</a:t>
            </a:r>
          </a:p>
          <a:p>
            <a:r>
              <a:rPr lang="es-CO" dirty="0"/>
              <a:t>Inscripciones (Pin)</a:t>
            </a:r>
          </a:p>
          <a:p>
            <a:r>
              <a:rPr lang="es-CO" dirty="0">
                <a:solidFill>
                  <a:srgbClr val="FF0000"/>
                </a:solidFill>
              </a:rPr>
              <a:t>Verificación</a:t>
            </a:r>
            <a:r>
              <a:rPr lang="es-CO" dirty="0"/>
              <a:t> de requisitos mínimos.</a:t>
            </a:r>
          </a:p>
        </p:txBody>
      </p:sp>
    </p:spTree>
    <p:extLst>
      <p:ext uri="{BB962C8B-B14F-4D97-AF65-F5344CB8AC3E}">
        <p14:creationId xmlns:p14="http://schemas.microsoft.com/office/powerpoint/2010/main" val="2648519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59C962-6195-4701-D30A-50B977DBE640}"/>
              </a:ext>
            </a:extLst>
          </p:cNvPr>
          <p:cNvSpPr>
            <a:spLocks noGrp="1"/>
          </p:cNvSpPr>
          <p:nvPr>
            <p:ph type="title"/>
          </p:nvPr>
        </p:nvSpPr>
        <p:spPr>
          <a:xfrm>
            <a:off x="304800" y="116632"/>
            <a:ext cx="8686800" cy="720080"/>
          </a:xfrm>
        </p:spPr>
        <p:txBody>
          <a:bodyPr/>
          <a:lstStyle/>
          <a:p>
            <a:r>
              <a:rPr lang="es-CO" dirty="0"/>
              <a:t>Constitución </a:t>
            </a:r>
          </a:p>
        </p:txBody>
      </p:sp>
      <p:pic>
        <p:nvPicPr>
          <p:cNvPr id="4" name="Marcador de contenido 3">
            <a:extLst>
              <a:ext uri="{FF2B5EF4-FFF2-40B4-BE49-F238E27FC236}">
                <a16:creationId xmlns:a16="http://schemas.microsoft.com/office/drawing/2014/main" id="{F8EDA526-19BF-5CF9-ED3B-7CA74297FE18}"/>
              </a:ext>
            </a:extLst>
          </p:cNvPr>
          <p:cNvPicPr>
            <a:picLocks noGrp="1" noChangeAspect="1"/>
          </p:cNvPicPr>
          <p:nvPr>
            <p:ph idx="1"/>
          </p:nvPr>
        </p:nvPicPr>
        <p:blipFill>
          <a:blip r:embed="rId2"/>
          <a:stretch>
            <a:fillRect/>
          </a:stretch>
        </p:blipFill>
        <p:spPr>
          <a:xfrm>
            <a:off x="539552" y="1124744"/>
            <a:ext cx="7992888" cy="5616624"/>
          </a:xfrm>
          <a:prstGeom prst="rect">
            <a:avLst/>
          </a:prstGeom>
        </p:spPr>
      </p:pic>
    </p:spTree>
    <p:extLst>
      <p:ext uri="{BB962C8B-B14F-4D97-AF65-F5344CB8AC3E}">
        <p14:creationId xmlns:p14="http://schemas.microsoft.com/office/powerpoint/2010/main" val="348948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56170-DB2D-7B3D-CA5A-4EFB7ACC696B}"/>
              </a:ext>
            </a:extLst>
          </p:cNvPr>
          <p:cNvSpPr>
            <a:spLocks noGrp="1"/>
          </p:cNvSpPr>
          <p:nvPr>
            <p:ph type="title"/>
          </p:nvPr>
        </p:nvSpPr>
        <p:spPr/>
        <p:txBody>
          <a:bodyPr/>
          <a:lstStyle/>
          <a:p>
            <a:r>
              <a:rPr lang="es-CO" dirty="0"/>
              <a:t>constitución</a:t>
            </a:r>
          </a:p>
        </p:txBody>
      </p:sp>
      <p:sp>
        <p:nvSpPr>
          <p:cNvPr id="3" name="Marcador de contenido 2">
            <a:extLst>
              <a:ext uri="{FF2B5EF4-FFF2-40B4-BE49-F238E27FC236}">
                <a16:creationId xmlns:a16="http://schemas.microsoft.com/office/drawing/2014/main" id="{8C34599B-2251-5BD1-C013-88F5FFC3DF09}"/>
              </a:ext>
            </a:extLst>
          </p:cNvPr>
          <p:cNvSpPr>
            <a:spLocks noGrp="1"/>
          </p:cNvSpPr>
          <p:nvPr>
            <p:ph idx="1"/>
          </p:nvPr>
        </p:nvSpPr>
        <p:spPr/>
        <p:txBody>
          <a:bodyPr>
            <a:normAutofit fontScale="77500" lnSpcReduction="20000"/>
          </a:bodyPr>
          <a:lstStyle/>
          <a:p>
            <a:pPr marL="0" indent="0">
              <a:buNone/>
            </a:pPr>
            <a:r>
              <a:rPr lang="es-CO" dirty="0"/>
              <a:t>ARTÍCULO 28. Toda persona es libre. Nadie puede ser molestado en su persona o familia, ni reducido a prisión o arresto, ni detenido, ni su domicilio registrado, sino en virtud de mandamiento escrito de autoridad judicial competente, con las formalidades legales y por motivo previamente definido en la ley.</a:t>
            </a:r>
          </a:p>
          <a:p>
            <a:pPr marL="0" indent="0">
              <a:buNone/>
            </a:pPr>
            <a:r>
              <a:rPr lang="es-CO" dirty="0"/>
              <a:t>La persona detenida preventivamente será puesta a disposición del juez competente dentro de las treinta y seis horas siguientes, para que éste adopte la decisión correspondiente en el término que establezca la ley</a:t>
            </a:r>
          </a:p>
          <a:p>
            <a:pPr marL="0" indent="0">
              <a:buNone/>
            </a:pPr>
            <a:r>
              <a:rPr lang="es-CO" dirty="0"/>
              <a:t>En ningún caso podrá haber detención, prisión ni arresto por deudas, ni penas y medidas de seguridad imprescriptibles.</a:t>
            </a:r>
          </a:p>
        </p:txBody>
      </p:sp>
    </p:spTree>
    <p:extLst>
      <p:ext uri="{BB962C8B-B14F-4D97-AF65-F5344CB8AC3E}">
        <p14:creationId xmlns:p14="http://schemas.microsoft.com/office/powerpoint/2010/main" val="27793073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338145-4716-0465-1C38-F4818140453D}"/>
              </a:ext>
            </a:extLst>
          </p:cNvPr>
          <p:cNvSpPr>
            <a:spLocks noGrp="1"/>
          </p:cNvSpPr>
          <p:nvPr>
            <p:ph type="title"/>
          </p:nvPr>
        </p:nvSpPr>
        <p:spPr/>
        <p:txBody>
          <a:bodyPr>
            <a:normAutofit fontScale="90000"/>
          </a:bodyPr>
          <a:lstStyle/>
          <a:p>
            <a:pPr marL="0" marR="0" lvl="0" indent="0" algn="l" defTabSz="914400" rtl="0" eaLnBrk="1" fontAlgn="auto" latinLnBrk="0" hangingPunct="1">
              <a:lnSpc>
                <a:spcPct val="100000"/>
              </a:lnSpc>
              <a:spcBef>
                <a:spcPct val="20000"/>
              </a:spcBef>
              <a:spcAft>
                <a:spcPts val="0"/>
              </a:spcAft>
              <a:buClr>
                <a:srgbClr val="F0A22E"/>
              </a:buClr>
              <a:buSzPct val="70000"/>
              <a:buFont typeface="Wingdings 2"/>
              <a:buNone/>
              <a:tabLst/>
              <a:defRPr/>
            </a:pPr>
            <a:r>
              <a:rPr lang="es-CO" dirty="0"/>
              <a:t>Habeas corpus </a:t>
            </a:r>
            <a:r>
              <a:rPr kumimoji="0" lang="es-CO" sz="3200" b="0" i="0" u="none" strike="noStrike" kern="1200" cap="none" spc="0" normalizeH="0" baseline="0" noProof="0" dirty="0">
                <a:ln>
                  <a:noFill/>
                </a:ln>
                <a:solidFill>
                  <a:srgbClr val="4E3B30"/>
                </a:solidFill>
                <a:effectLst/>
                <a:uLnTx/>
                <a:uFillTx/>
                <a:latin typeface="Franklin Gothic Book"/>
                <a:ea typeface="+mn-ea"/>
                <a:cs typeface="+mn-cs"/>
              </a:rPr>
              <a:t>36 horas.</a:t>
            </a:r>
            <a:br>
              <a:rPr kumimoji="0" lang="es-CO" sz="3200" b="0" i="0" u="none" strike="noStrike" kern="1200" cap="none" spc="0" normalizeH="0" baseline="0" noProof="0" dirty="0">
                <a:ln>
                  <a:noFill/>
                </a:ln>
                <a:solidFill>
                  <a:srgbClr val="4E3B30"/>
                </a:solidFill>
                <a:effectLst/>
                <a:uLnTx/>
                <a:uFillTx/>
                <a:latin typeface="Franklin Gothic Book"/>
                <a:ea typeface="+mn-ea"/>
                <a:cs typeface="+mn-cs"/>
              </a:rPr>
            </a:br>
            <a:endParaRPr lang="es-CO" dirty="0"/>
          </a:p>
        </p:txBody>
      </p:sp>
      <p:sp>
        <p:nvSpPr>
          <p:cNvPr id="3" name="Marcador de contenido 2">
            <a:extLst>
              <a:ext uri="{FF2B5EF4-FFF2-40B4-BE49-F238E27FC236}">
                <a16:creationId xmlns:a16="http://schemas.microsoft.com/office/drawing/2014/main" id="{0310DCBA-BFAE-3489-C355-FCBE1E80F416}"/>
              </a:ext>
            </a:extLst>
          </p:cNvPr>
          <p:cNvSpPr>
            <a:spLocks noGrp="1"/>
          </p:cNvSpPr>
          <p:nvPr>
            <p:ph idx="1"/>
          </p:nvPr>
        </p:nvSpPr>
        <p:spPr/>
        <p:txBody>
          <a:bodyPr/>
          <a:lstStyle/>
          <a:p>
            <a:pPr marL="0" indent="0">
              <a:buNone/>
            </a:pPr>
            <a:r>
              <a:rPr lang="es-CO" dirty="0"/>
              <a:t>Atributos de la personalidad</a:t>
            </a:r>
          </a:p>
          <a:p>
            <a:pPr marL="0" indent="0">
              <a:buNone/>
            </a:pPr>
            <a:r>
              <a:rPr lang="es-CO" dirty="0"/>
              <a:t>Nombre </a:t>
            </a:r>
          </a:p>
          <a:p>
            <a:pPr marL="0" indent="0">
              <a:buNone/>
            </a:pPr>
            <a:r>
              <a:rPr lang="es-CO" dirty="0"/>
              <a:t>Estado civil</a:t>
            </a:r>
          </a:p>
          <a:p>
            <a:pPr marL="0" indent="0">
              <a:buNone/>
            </a:pPr>
            <a:r>
              <a:rPr lang="es-CO" dirty="0"/>
              <a:t>Ciudadanía</a:t>
            </a:r>
          </a:p>
          <a:p>
            <a:pPr marL="0" indent="0">
              <a:buNone/>
            </a:pPr>
            <a:r>
              <a:rPr lang="es-CO" dirty="0"/>
              <a:t>Nacionalidad</a:t>
            </a:r>
          </a:p>
          <a:p>
            <a:pPr marL="0" indent="0">
              <a:buNone/>
            </a:pPr>
            <a:r>
              <a:rPr lang="es-CO" dirty="0"/>
              <a:t>Minoría de edad, emancipación, existencia, </a:t>
            </a:r>
          </a:p>
          <a:p>
            <a:pPr marL="0" indent="0">
              <a:buNone/>
            </a:pPr>
            <a:r>
              <a:rPr lang="es-CO" dirty="0"/>
              <a:t>Persona natural y </a:t>
            </a:r>
            <a:r>
              <a:rPr lang="es-CO" dirty="0" err="1"/>
              <a:t>juridica</a:t>
            </a:r>
            <a:endParaRPr lang="es-CO" dirty="0"/>
          </a:p>
          <a:p>
            <a:pPr marL="0" indent="0">
              <a:buNone/>
            </a:pPr>
            <a:endParaRPr lang="es-CO" dirty="0"/>
          </a:p>
          <a:p>
            <a:pPr marL="0" indent="0">
              <a:buNone/>
            </a:pPr>
            <a:endParaRPr lang="es-CO" dirty="0"/>
          </a:p>
        </p:txBody>
      </p:sp>
    </p:spTree>
    <p:extLst>
      <p:ext uri="{BB962C8B-B14F-4D97-AF65-F5344CB8AC3E}">
        <p14:creationId xmlns:p14="http://schemas.microsoft.com/office/powerpoint/2010/main" val="3123863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612DE4-520D-337E-8DB6-A6AF21238D30}"/>
              </a:ext>
            </a:extLst>
          </p:cNvPr>
          <p:cNvSpPr>
            <a:spLocks noGrp="1"/>
          </p:cNvSpPr>
          <p:nvPr>
            <p:ph type="title"/>
          </p:nvPr>
        </p:nvSpPr>
        <p:spPr>
          <a:xfrm>
            <a:off x="304800" y="358775"/>
            <a:ext cx="8686800" cy="838200"/>
          </a:xfrm>
        </p:spPr>
        <p:txBody>
          <a:bodyPr/>
          <a:lstStyle/>
          <a:p>
            <a:r>
              <a:rPr lang="es-CO" dirty="0"/>
              <a:t>constitución</a:t>
            </a:r>
          </a:p>
        </p:txBody>
      </p:sp>
      <p:sp>
        <p:nvSpPr>
          <p:cNvPr id="3" name="Marcador de contenido 2">
            <a:extLst>
              <a:ext uri="{FF2B5EF4-FFF2-40B4-BE49-F238E27FC236}">
                <a16:creationId xmlns:a16="http://schemas.microsoft.com/office/drawing/2014/main" id="{BF78B305-86A5-379D-18A0-85C8238E2BF3}"/>
              </a:ext>
            </a:extLst>
          </p:cNvPr>
          <p:cNvSpPr>
            <a:spLocks noGrp="1"/>
          </p:cNvSpPr>
          <p:nvPr>
            <p:ph idx="1"/>
          </p:nvPr>
        </p:nvSpPr>
        <p:spPr>
          <a:xfrm>
            <a:off x="304800" y="1268760"/>
            <a:ext cx="8686800" cy="5040560"/>
          </a:xfrm>
        </p:spPr>
        <p:txBody>
          <a:bodyPr>
            <a:normAutofit fontScale="92500" lnSpcReduction="20000"/>
          </a:bodyPr>
          <a:lstStyle/>
          <a:p>
            <a:pPr marL="0" indent="0" algn="just">
              <a:buNone/>
            </a:pPr>
            <a:r>
              <a:rPr lang="es-CO" sz="2400" dirty="0"/>
              <a:t>ARTÍCULO 29. El </a:t>
            </a:r>
            <a:r>
              <a:rPr lang="es-CO" sz="2400" dirty="0">
                <a:solidFill>
                  <a:srgbClr val="FF0000"/>
                </a:solidFill>
              </a:rPr>
              <a:t>debido proceso </a:t>
            </a:r>
            <a:r>
              <a:rPr lang="es-CO" sz="2400" dirty="0"/>
              <a:t>se aplicará a toda clase de actuaciones judiciales y administrativas.</a:t>
            </a:r>
          </a:p>
          <a:p>
            <a:pPr marL="0" indent="0" algn="just">
              <a:buNone/>
            </a:pPr>
            <a:r>
              <a:rPr lang="es-CO" sz="2400" dirty="0"/>
              <a:t>Nadie podrá ser juzgado sino conforme a leyes preexistentes al acto que se le imputa, ante juez o tribunal competente y con observancia de la plenitud de las formas propias de cada juicio.</a:t>
            </a:r>
          </a:p>
          <a:p>
            <a:pPr marL="0" indent="0" algn="just">
              <a:buNone/>
            </a:pPr>
            <a:r>
              <a:rPr lang="es-CO" sz="2400" dirty="0"/>
              <a:t>En materia penal, la ley permisiva o favorable, aun cuando sea posterior, se aplicará de preferencia a la restrictiva o desfavorable.</a:t>
            </a:r>
          </a:p>
          <a:p>
            <a:pPr marL="0" indent="0" algn="just">
              <a:buNone/>
            </a:pPr>
            <a:r>
              <a:rPr lang="es-CO" sz="2400" dirty="0"/>
              <a:t>Toda persona se presume inocente mientras no se la haya declarado judicialmente culpable. Quien sea sindicado tiene derecho a la defensa y a la asistencia de un abogado escogido por él, o de oficio, durante la investigación y el juzgamiento; a un debido proceso público sin dilaciones injustificadas; a presentar pruebas y a controvertir las que se alleguen en su contra; a impugnar la sentencia condenatoria, y a no ser juzgado dos veces por el mismo hecho.</a:t>
            </a:r>
          </a:p>
          <a:p>
            <a:pPr marL="0" indent="0" algn="just">
              <a:buNone/>
            </a:pPr>
            <a:r>
              <a:rPr lang="es-CO" sz="2400" dirty="0"/>
              <a:t>Es nula, de pleno derecho, la prueba obtenida con violación del debido proceso.</a:t>
            </a:r>
          </a:p>
        </p:txBody>
      </p:sp>
    </p:spTree>
    <p:extLst>
      <p:ext uri="{BB962C8B-B14F-4D97-AF65-F5344CB8AC3E}">
        <p14:creationId xmlns:p14="http://schemas.microsoft.com/office/powerpoint/2010/main" val="35109471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98ABC7-EBF6-9DF7-D63E-3F533AFCDA8F}"/>
              </a:ext>
            </a:extLst>
          </p:cNvPr>
          <p:cNvSpPr>
            <a:spLocks noGrp="1"/>
          </p:cNvSpPr>
          <p:nvPr>
            <p:ph type="title"/>
          </p:nvPr>
        </p:nvSpPr>
        <p:spPr/>
        <p:txBody>
          <a:bodyPr/>
          <a:lstStyle/>
          <a:p>
            <a:r>
              <a:rPr lang="es-CO" dirty="0" err="1"/>
              <a:t>educacion</a:t>
            </a:r>
            <a:endParaRPr lang="es-CO" dirty="0"/>
          </a:p>
        </p:txBody>
      </p:sp>
      <p:sp>
        <p:nvSpPr>
          <p:cNvPr id="3" name="Marcador de contenido 2">
            <a:extLst>
              <a:ext uri="{FF2B5EF4-FFF2-40B4-BE49-F238E27FC236}">
                <a16:creationId xmlns:a16="http://schemas.microsoft.com/office/drawing/2014/main" id="{38316D97-DCD9-670E-88B6-D8FD5230A927}"/>
              </a:ext>
            </a:extLst>
          </p:cNvPr>
          <p:cNvSpPr>
            <a:spLocks noGrp="1"/>
          </p:cNvSpPr>
          <p:nvPr>
            <p:ph idx="1"/>
          </p:nvPr>
        </p:nvSpPr>
        <p:spPr/>
        <p:txBody>
          <a:bodyPr>
            <a:normAutofit fontScale="85000" lnSpcReduction="20000"/>
          </a:bodyPr>
          <a:lstStyle/>
          <a:p>
            <a:pPr marL="0" indent="0" algn="just">
              <a:buNone/>
            </a:pPr>
            <a:r>
              <a:rPr lang="es-CO" dirty="0">
                <a:solidFill>
                  <a:srgbClr val="FF0000"/>
                </a:solidFill>
              </a:rPr>
              <a:t>ARTICULO 68. </a:t>
            </a:r>
            <a:r>
              <a:rPr lang="es-CO" dirty="0"/>
              <a:t>Los particulares podrán fundar establecimientos educativos. La ley establecerá las condiciones para su creación y gestión.</a:t>
            </a:r>
          </a:p>
          <a:p>
            <a:pPr marL="0" indent="0" algn="just">
              <a:buNone/>
            </a:pPr>
            <a:r>
              <a:rPr lang="es-CO" dirty="0"/>
              <a:t>La comunidad educativa participará en la dirección de las instituciones de educación.</a:t>
            </a:r>
          </a:p>
          <a:p>
            <a:pPr marL="0" indent="0" algn="just">
              <a:buNone/>
            </a:pPr>
            <a:r>
              <a:rPr lang="es-CO" dirty="0"/>
              <a:t>La enseñanza estará a cargo de personas de reconocida idoneidad ética y pedagógica. La Ley garantiza la profesionalización y dignificación de la actividad docente.</a:t>
            </a:r>
          </a:p>
          <a:p>
            <a:pPr marL="0" indent="0" algn="just">
              <a:buNone/>
            </a:pPr>
            <a:r>
              <a:rPr lang="es-CO" dirty="0"/>
              <a:t>Los padres de familia tendrán derecho de escoger el tipo de educación para sus hijos menores. En los establecimientos del Estado </a:t>
            </a:r>
            <a:r>
              <a:rPr lang="es-CO" dirty="0">
                <a:solidFill>
                  <a:srgbClr val="FF0000"/>
                </a:solidFill>
              </a:rPr>
              <a:t>ninguna persona podrá ser obligada </a:t>
            </a:r>
            <a:r>
              <a:rPr lang="es-CO" dirty="0"/>
              <a:t>a recibir educación </a:t>
            </a:r>
            <a:r>
              <a:rPr lang="es-CO" dirty="0">
                <a:solidFill>
                  <a:srgbClr val="FF0000"/>
                </a:solidFill>
              </a:rPr>
              <a:t>religiosa</a:t>
            </a:r>
            <a:r>
              <a:rPr lang="es-CO" dirty="0"/>
              <a:t>.</a:t>
            </a:r>
          </a:p>
        </p:txBody>
      </p:sp>
    </p:spTree>
    <p:extLst>
      <p:ext uri="{BB962C8B-B14F-4D97-AF65-F5344CB8AC3E}">
        <p14:creationId xmlns:p14="http://schemas.microsoft.com/office/powerpoint/2010/main" val="14841517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9A2E5B-6EE9-FBB8-7C5B-2889358F19CB}"/>
              </a:ext>
            </a:extLst>
          </p:cNvPr>
          <p:cNvSpPr>
            <a:spLocks noGrp="1"/>
          </p:cNvSpPr>
          <p:nvPr>
            <p:ph type="title"/>
          </p:nvPr>
        </p:nvSpPr>
        <p:spPr/>
        <p:txBody>
          <a:bodyPr/>
          <a:lstStyle/>
          <a:p>
            <a:r>
              <a:rPr lang="es-CO" dirty="0"/>
              <a:t>ACCION DE TUTELA</a:t>
            </a:r>
          </a:p>
        </p:txBody>
      </p:sp>
      <p:sp>
        <p:nvSpPr>
          <p:cNvPr id="3" name="Marcador de contenido 2">
            <a:extLst>
              <a:ext uri="{FF2B5EF4-FFF2-40B4-BE49-F238E27FC236}">
                <a16:creationId xmlns:a16="http://schemas.microsoft.com/office/drawing/2014/main" id="{532A1195-325F-37BA-160D-7E1D568815E1}"/>
              </a:ext>
            </a:extLst>
          </p:cNvPr>
          <p:cNvSpPr>
            <a:spLocks noGrp="1"/>
          </p:cNvSpPr>
          <p:nvPr>
            <p:ph idx="1"/>
          </p:nvPr>
        </p:nvSpPr>
        <p:spPr>
          <a:xfrm>
            <a:off x="378941" y="1303332"/>
            <a:ext cx="8686800" cy="4883373"/>
          </a:xfrm>
        </p:spPr>
        <p:txBody>
          <a:bodyPr>
            <a:normAutofit fontScale="92500" lnSpcReduction="20000"/>
          </a:bodyPr>
          <a:lstStyle/>
          <a:p>
            <a:pPr marL="0" indent="0" algn="just">
              <a:buNone/>
            </a:pPr>
            <a:r>
              <a:rPr lang="es-CO" sz="2000" dirty="0"/>
              <a:t>ARTICULO 86. Toda persona tendrá </a:t>
            </a:r>
            <a:r>
              <a:rPr lang="es-CO" sz="2000" dirty="0">
                <a:solidFill>
                  <a:srgbClr val="FF0000"/>
                </a:solidFill>
              </a:rPr>
              <a:t>acción de tutela </a:t>
            </a:r>
            <a:r>
              <a:rPr lang="es-CO" sz="2000" dirty="0"/>
              <a:t>para reclamar ante los jueces, en todo momento y lugar, mediante un procedimiento preferente y sumario, por sí misma o por quien actúe a su nombre, la protección inmediata de sus derechos constitucionales fundamentales, cuando quiera que éstos resulten vulnerados o amenazados por la acción o la omisión de cualquier autoridad pública.</a:t>
            </a:r>
          </a:p>
          <a:p>
            <a:pPr marL="0" indent="0" algn="just">
              <a:buNone/>
            </a:pPr>
            <a:r>
              <a:rPr lang="es-CO" sz="2000" dirty="0"/>
              <a:t>La protección consistirá en una orden para que aquel respecto de quien se solicita la tutela, actúe o se abstenga de hacerlo. El fallo, que será de inmediato cumplimiento, podrá impugnarse ante el juez competente y, en todo caso, éste lo remitirá a la Corte Constitucional para su eventual revisión.</a:t>
            </a:r>
          </a:p>
          <a:p>
            <a:pPr marL="0" indent="0" algn="just">
              <a:buNone/>
            </a:pPr>
            <a:r>
              <a:rPr lang="es-CO" sz="2000" dirty="0"/>
              <a:t>Esta acción solo procederá cuando el afectado no </a:t>
            </a:r>
            <a:r>
              <a:rPr lang="es-CO" sz="2000" dirty="0">
                <a:solidFill>
                  <a:srgbClr val="FF0000"/>
                </a:solidFill>
              </a:rPr>
              <a:t>disponga de otro medio </a:t>
            </a:r>
            <a:r>
              <a:rPr lang="es-CO" sz="2000" dirty="0"/>
              <a:t>de defensa judicial, salvo que aquella se utilice como mecanismo </a:t>
            </a:r>
            <a:r>
              <a:rPr lang="es-CO" sz="2000" dirty="0">
                <a:solidFill>
                  <a:srgbClr val="FF0000"/>
                </a:solidFill>
              </a:rPr>
              <a:t>transitorio</a:t>
            </a:r>
            <a:r>
              <a:rPr lang="es-CO" sz="2000" dirty="0"/>
              <a:t> para evitar un perjuicio irremediable.</a:t>
            </a:r>
          </a:p>
          <a:p>
            <a:pPr marL="0" indent="0" algn="just">
              <a:buNone/>
            </a:pPr>
            <a:r>
              <a:rPr lang="es-CO" sz="2000" dirty="0"/>
              <a:t>En ningún caso podrán transcurrir más de diez días entre la solicitud de tutela y su resolución.</a:t>
            </a:r>
          </a:p>
          <a:p>
            <a:pPr marL="0" indent="0" algn="just">
              <a:buNone/>
            </a:pPr>
            <a:r>
              <a:rPr lang="es-CO" sz="2000" dirty="0"/>
              <a:t>La ley establecerá los casos en los que la acción de tutela procede contra particulares encargados de la prestación de un servicio público o cuya conducta afecte grave y directamente el interés colectivo, o respecto de quienes el solicitante se halle en estado de subordinación o indefensión.</a:t>
            </a:r>
          </a:p>
        </p:txBody>
      </p:sp>
    </p:spTree>
    <p:extLst>
      <p:ext uri="{BB962C8B-B14F-4D97-AF65-F5344CB8AC3E}">
        <p14:creationId xmlns:p14="http://schemas.microsoft.com/office/powerpoint/2010/main" val="28826163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E12FF3-74C0-EECC-F3EC-A3C4E3C47F21}"/>
              </a:ext>
            </a:extLst>
          </p:cNvPr>
          <p:cNvSpPr>
            <a:spLocks noGrp="1"/>
          </p:cNvSpPr>
          <p:nvPr>
            <p:ph type="title"/>
          </p:nvPr>
        </p:nvSpPr>
        <p:spPr/>
        <p:txBody>
          <a:bodyPr/>
          <a:lstStyle/>
          <a:p>
            <a:r>
              <a:rPr lang="es-CO" dirty="0"/>
              <a:t>TUETELA</a:t>
            </a:r>
          </a:p>
        </p:txBody>
      </p:sp>
      <p:sp>
        <p:nvSpPr>
          <p:cNvPr id="3" name="Marcador de contenido 2">
            <a:extLst>
              <a:ext uri="{FF2B5EF4-FFF2-40B4-BE49-F238E27FC236}">
                <a16:creationId xmlns:a16="http://schemas.microsoft.com/office/drawing/2014/main" id="{D177C4C0-EF47-EEFF-0B0D-0C1398257895}"/>
              </a:ext>
            </a:extLst>
          </p:cNvPr>
          <p:cNvSpPr>
            <a:spLocks noGrp="1"/>
          </p:cNvSpPr>
          <p:nvPr>
            <p:ph idx="1"/>
          </p:nvPr>
        </p:nvSpPr>
        <p:spPr/>
        <p:txBody>
          <a:bodyPr/>
          <a:lstStyle/>
          <a:p>
            <a:pPr marL="0" indent="0">
              <a:buNone/>
            </a:pPr>
            <a:r>
              <a:rPr lang="es-CO" dirty="0"/>
              <a:t>INCIDENTE DE DESACATO</a:t>
            </a:r>
          </a:p>
          <a:p>
            <a:pPr marL="0" indent="0">
              <a:buNone/>
            </a:pPr>
            <a:r>
              <a:rPr lang="es-CO" sz="3200" dirty="0">
                <a:effectLst/>
                <a:latin typeface="Calibri" panose="020F0502020204030204" pitchFamily="34" charset="0"/>
                <a:ea typeface="Calibri" panose="020F0502020204030204" pitchFamily="34" charset="0"/>
                <a:cs typeface="Times New Roman" panose="02020603050405020304" pitchFamily="18" charset="0"/>
              </a:rPr>
              <a:t>Decreto 2591 de 1991 y Decreto 306 de 1992.</a:t>
            </a:r>
          </a:p>
          <a:p>
            <a:pPr marL="0" indent="0">
              <a:buNone/>
            </a:pPr>
            <a:r>
              <a:rPr lang="es-CO" dirty="0">
                <a:latin typeface="Calibri" panose="020F0502020204030204" pitchFamily="34" charset="0"/>
                <a:ea typeface="Calibri" panose="020F0502020204030204" pitchFamily="34" charset="0"/>
                <a:cs typeface="Times New Roman" panose="02020603050405020304" pitchFamily="18" charset="0"/>
              </a:rPr>
              <a:t>(10 días)</a:t>
            </a:r>
            <a:r>
              <a:rPr lang="es-CO" sz="3200" dirty="0">
                <a:effectLst/>
                <a:latin typeface="Calibri" panose="020F0502020204030204" pitchFamily="34" charset="0"/>
                <a:ea typeface="Calibri" panose="020F0502020204030204" pitchFamily="34" charset="0"/>
                <a:cs typeface="Times New Roman" panose="02020603050405020304" pitchFamily="18" charset="0"/>
              </a:rPr>
              <a:t> </a:t>
            </a:r>
            <a:endParaRPr lang="es-CO" dirty="0"/>
          </a:p>
        </p:txBody>
      </p:sp>
    </p:spTree>
    <p:extLst>
      <p:ext uri="{BB962C8B-B14F-4D97-AF65-F5344CB8AC3E}">
        <p14:creationId xmlns:p14="http://schemas.microsoft.com/office/powerpoint/2010/main" val="29146747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E8033E-C16F-2722-9973-A0AA2B2AE8A6}"/>
              </a:ext>
            </a:extLst>
          </p:cNvPr>
          <p:cNvSpPr>
            <a:spLocks noGrp="1"/>
          </p:cNvSpPr>
          <p:nvPr>
            <p:ph type="title"/>
          </p:nvPr>
        </p:nvSpPr>
        <p:spPr/>
        <p:txBody>
          <a:bodyPr/>
          <a:lstStyle/>
          <a:p>
            <a:r>
              <a:rPr lang="es-CO" dirty="0"/>
              <a:t>ACCIONES CONSTITUCIONALES</a:t>
            </a:r>
          </a:p>
        </p:txBody>
      </p:sp>
      <p:sp>
        <p:nvSpPr>
          <p:cNvPr id="3" name="Marcador de contenido 2">
            <a:extLst>
              <a:ext uri="{FF2B5EF4-FFF2-40B4-BE49-F238E27FC236}">
                <a16:creationId xmlns:a16="http://schemas.microsoft.com/office/drawing/2014/main" id="{BDD5E8C7-17ED-0522-E365-63E6A4CC135F}"/>
              </a:ext>
            </a:extLst>
          </p:cNvPr>
          <p:cNvSpPr>
            <a:spLocks noGrp="1"/>
          </p:cNvSpPr>
          <p:nvPr>
            <p:ph idx="1"/>
          </p:nvPr>
        </p:nvSpPr>
        <p:spPr/>
        <p:txBody>
          <a:bodyPr/>
          <a:lstStyle/>
          <a:p>
            <a:r>
              <a:rPr lang="es-CO" b="1" dirty="0">
                <a:solidFill>
                  <a:srgbClr val="FF0000"/>
                </a:solidFill>
              </a:rPr>
              <a:t>Acción de cumplimiento</a:t>
            </a:r>
          </a:p>
          <a:p>
            <a:r>
              <a:rPr lang="es-CO" dirty="0"/>
              <a:t>ARTICULO 87. Toda persona podrá acudir ante la autoridad judicial para hacer efectivo el cumplimiento de una ley o un acto administrativo.</a:t>
            </a:r>
          </a:p>
          <a:p>
            <a:r>
              <a:rPr lang="es-CO" dirty="0"/>
              <a:t>En caso de prosperar la acción, la sentencia ordenará a la autoridad renuente el cumplimiento del deber omitido</a:t>
            </a:r>
          </a:p>
        </p:txBody>
      </p:sp>
    </p:spTree>
    <p:extLst>
      <p:ext uri="{BB962C8B-B14F-4D97-AF65-F5344CB8AC3E}">
        <p14:creationId xmlns:p14="http://schemas.microsoft.com/office/powerpoint/2010/main" val="26900298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0E1FA8-67BE-0B3B-B3A7-108DC2C973B1}"/>
              </a:ext>
            </a:extLst>
          </p:cNvPr>
          <p:cNvSpPr>
            <a:spLocks noGrp="1"/>
          </p:cNvSpPr>
          <p:nvPr>
            <p:ph type="title"/>
          </p:nvPr>
        </p:nvSpPr>
        <p:spPr/>
        <p:txBody>
          <a:bodyPr/>
          <a:lstStyle/>
          <a:p>
            <a:r>
              <a:rPr lang="es-CO" dirty="0"/>
              <a:t>Acción popular y de grupo</a:t>
            </a:r>
          </a:p>
        </p:txBody>
      </p:sp>
      <p:sp>
        <p:nvSpPr>
          <p:cNvPr id="3" name="Marcador de contenido 2">
            <a:extLst>
              <a:ext uri="{FF2B5EF4-FFF2-40B4-BE49-F238E27FC236}">
                <a16:creationId xmlns:a16="http://schemas.microsoft.com/office/drawing/2014/main" id="{B3A1AC5F-A989-7064-A111-04477FBB6D42}"/>
              </a:ext>
            </a:extLst>
          </p:cNvPr>
          <p:cNvSpPr>
            <a:spLocks noGrp="1"/>
          </p:cNvSpPr>
          <p:nvPr>
            <p:ph idx="1"/>
          </p:nvPr>
        </p:nvSpPr>
        <p:spPr/>
        <p:txBody>
          <a:bodyPr>
            <a:normAutofit fontScale="77500" lnSpcReduction="20000"/>
          </a:bodyPr>
          <a:lstStyle/>
          <a:p>
            <a:pPr marL="0" indent="0" algn="just">
              <a:buNone/>
            </a:pPr>
            <a:r>
              <a:rPr lang="es-CO" dirty="0"/>
              <a:t>ARTICULO 88. La ley regulará las </a:t>
            </a:r>
            <a:r>
              <a:rPr lang="es-CO" dirty="0">
                <a:solidFill>
                  <a:srgbClr val="FF0000"/>
                </a:solidFill>
              </a:rPr>
              <a:t>acciones populares </a:t>
            </a:r>
            <a:r>
              <a:rPr lang="es-CO" dirty="0"/>
              <a:t>para la protección de los derechos e intereses colectivos, relacionados con el patrimonio, el espacio, la seguridad y la salubridad públicos, la moral administrativa, el ambiente, la libre competencia económica y otros de similar naturaleza que se definen en ella.</a:t>
            </a:r>
          </a:p>
          <a:p>
            <a:pPr marL="0" indent="0" algn="just">
              <a:buNone/>
            </a:pPr>
            <a:r>
              <a:rPr lang="es-CO" dirty="0"/>
              <a:t>También regulará las acciones originadas en los daños ocasionados a un número plural de personas, sin perjuicio de las correspondientes acciones particulares.</a:t>
            </a:r>
          </a:p>
          <a:p>
            <a:pPr marL="0" indent="0" algn="just">
              <a:buNone/>
            </a:pPr>
            <a:r>
              <a:rPr lang="es-CO" dirty="0"/>
              <a:t>Así mismo, definirá los casos de </a:t>
            </a:r>
            <a:r>
              <a:rPr lang="es-CO" dirty="0">
                <a:solidFill>
                  <a:srgbClr val="FF0000"/>
                </a:solidFill>
              </a:rPr>
              <a:t>responsabilidad civil objetiva </a:t>
            </a:r>
            <a:r>
              <a:rPr lang="es-CO" dirty="0"/>
              <a:t>por el daño inferido a los derechos e intereses colectivos.</a:t>
            </a:r>
          </a:p>
          <a:p>
            <a:pPr marL="0" indent="0" algn="just">
              <a:buNone/>
            </a:pPr>
            <a:r>
              <a:rPr lang="es-CO" dirty="0"/>
              <a:t>(</a:t>
            </a:r>
            <a:r>
              <a:rPr lang="es-CO" dirty="0">
                <a:solidFill>
                  <a:srgbClr val="FF0000"/>
                </a:solidFill>
              </a:rPr>
              <a:t>Acción popular y acción de grupo</a:t>
            </a:r>
            <a:r>
              <a:rPr lang="es-CO" dirty="0"/>
              <a:t>) </a:t>
            </a:r>
          </a:p>
        </p:txBody>
      </p:sp>
    </p:spTree>
    <p:extLst>
      <p:ext uri="{BB962C8B-B14F-4D97-AF65-F5344CB8AC3E}">
        <p14:creationId xmlns:p14="http://schemas.microsoft.com/office/powerpoint/2010/main" val="19793517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924C0C-7A09-E5C5-1BB0-1D6810749038}"/>
              </a:ext>
            </a:extLst>
          </p:cNvPr>
          <p:cNvSpPr>
            <a:spLocks noGrp="1"/>
          </p:cNvSpPr>
          <p:nvPr>
            <p:ph type="title"/>
          </p:nvPr>
        </p:nvSpPr>
        <p:spPr/>
        <p:txBody>
          <a:bodyPr/>
          <a:lstStyle/>
          <a:p>
            <a:r>
              <a:rPr lang="es-CO" dirty="0"/>
              <a:t>Derecho de petición (ley 1755/2015)</a:t>
            </a:r>
          </a:p>
        </p:txBody>
      </p:sp>
      <p:sp>
        <p:nvSpPr>
          <p:cNvPr id="3" name="Marcador de contenido 2">
            <a:extLst>
              <a:ext uri="{FF2B5EF4-FFF2-40B4-BE49-F238E27FC236}">
                <a16:creationId xmlns:a16="http://schemas.microsoft.com/office/drawing/2014/main" id="{E48F7AED-FB44-5D8B-B576-9916B24AE57B}"/>
              </a:ext>
            </a:extLst>
          </p:cNvPr>
          <p:cNvSpPr>
            <a:spLocks noGrp="1"/>
          </p:cNvSpPr>
          <p:nvPr>
            <p:ph idx="1"/>
          </p:nvPr>
        </p:nvSpPr>
        <p:spPr/>
        <p:txBody>
          <a:bodyPr>
            <a:normAutofit fontScale="70000" lnSpcReduction="20000"/>
          </a:bodyPr>
          <a:lstStyle/>
          <a:p>
            <a:pPr marL="0" indent="0">
              <a:buNone/>
            </a:pPr>
            <a:r>
              <a:rPr lang="es-CO" dirty="0"/>
              <a:t>ARTÍCULO 14. </a:t>
            </a:r>
            <a:r>
              <a:rPr lang="es-CO" dirty="0">
                <a:solidFill>
                  <a:srgbClr val="FF0000"/>
                </a:solidFill>
              </a:rPr>
              <a:t>Términos </a:t>
            </a:r>
            <a:r>
              <a:rPr lang="es-CO" dirty="0"/>
              <a:t>para resolver las distintas modalidades de peticiones. Salvo norma legal especial y so pena de sanción disciplinaria, toda petición deberá resolverse dentro de los quince </a:t>
            </a:r>
            <a:r>
              <a:rPr lang="es-CO" dirty="0">
                <a:solidFill>
                  <a:srgbClr val="FF0000"/>
                </a:solidFill>
              </a:rPr>
              <a:t>(15) días siguientes </a:t>
            </a:r>
            <a:r>
              <a:rPr lang="es-CO" dirty="0"/>
              <a:t>a su recepción. Estará sometida a término especial la resolución de las siguientes peticiones:</a:t>
            </a:r>
          </a:p>
          <a:p>
            <a:pPr marL="0" indent="0">
              <a:buNone/>
            </a:pPr>
            <a:r>
              <a:rPr lang="es-CO" dirty="0"/>
              <a:t>1. Las peticiones de documentos y de información deberán resolverse dentro de los </a:t>
            </a:r>
            <a:r>
              <a:rPr lang="es-CO" dirty="0">
                <a:solidFill>
                  <a:srgbClr val="FF0000"/>
                </a:solidFill>
              </a:rPr>
              <a:t>diez (10) </a:t>
            </a:r>
            <a:r>
              <a:rPr lang="es-CO" dirty="0"/>
              <a:t>días siguientes a su recepción. Si en ese lapso no se ha dado respuesta al peticionario, se entenderá, para todos los efectos legales, que la respectiva solicitud ha sido aceptada y, por consiguiente, la administración ya no podrá negar la entrega de dichos documentos al peticionario, y como consecuencia las copias se entregarán dentro de los tres (3) días siguientes.</a:t>
            </a:r>
          </a:p>
          <a:p>
            <a:pPr marL="0" indent="0">
              <a:buNone/>
            </a:pPr>
            <a:r>
              <a:rPr lang="es-CO" dirty="0"/>
              <a:t>2. Las peticiones mediante las cuales se eleva una consulta a las autoridades en relación con las materias a su cargo deberán resolverse dentro de los </a:t>
            </a:r>
            <a:r>
              <a:rPr lang="es-CO" dirty="0">
                <a:solidFill>
                  <a:srgbClr val="FF0000"/>
                </a:solidFill>
              </a:rPr>
              <a:t>treinta (30) </a:t>
            </a:r>
            <a:r>
              <a:rPr lang="es-CO" dirty="0"/>
              <a:t>días siguientes a su recepción</a:t>
            </a:r>
          </a:p>
        </p:txBody>
      </p:sp>
    </p:spTree>
    <p:extLst>
      <p:ext uri="{BB962C8B-B14F-4D97-AF65-F5344CB8AC3E}">
        <p14:creationId xmlns:p14="http://schemas.microsoft.com/office/powerpoint/2010/main" val="3752030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FFF9E0-006C-4350-8BC3-3AC2C2B5590A}"/>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3214E1ED-2030-4973-802F-7BE7C63A84E4}"/>
              </a:ext>
            </a:extLst>
          </p:cNvPr>
          <p:cNvSpPr>
            <a:spLocks noGrp="1"/>
          </p:cNvSpPr>
          <p:nvPr>
            <p:ph idx="1"/>
          </p:nvPr>
        </p:nvSpPr>
        <p:spPr/>
        <p:txBody>
          <a:bodyPr/>
          <a:lstStyle/>
          <a:p>
            <a:endParaRPr lang="es-CO"/>
          </a:p>
        </p:txBody>
      </p:sp>
    </p:spTree>
    <p:extLst>
      <p:ext uri="{BB962C8B-B14F-4D97-AF65-F5344CB8AC3E}">
        <p14:creationId xmlns:p14="http://schemas.microsoft.com/office/powerpoint/2010/main" val="3883001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A5244E-5D0E-41E0-DABA-2F69215B53A1}"/>
              </a:ext>
            </a:extLst>
          </p:cNvPr>
          <p:cNvSpPr>
            <a:spLocks noGrp="1"/>
          </p:cNvSpPr>
          <p:nvPr>
            <p:ph type="title"/>
          </p:nvPr>
        </p:nvSpPr>
        <p:spPr/>
        <p:txBody>
          <a:bodyPr/>
          <a:lstStyle/>
          <a:p>
            <a:r>
              <a:rPr lang="es-CO" dirty="0"/>
              <a:t>definición</a:t>
            </a:r>
          </a:p>
        </p:txBody>
      </p:sp>
      <p:sp>
        <p:nvSpPr>
          <p:cNvPr id="3" name="Marcador de contenido 2">
            <a:extLst>
              <a:ext uri="{FF2B5EF4-FFF2-40B4-BE49-F238E27FC236}">
                <a16:creationId xmlns:a16="http://schemas.microsoft.com/office/drawing/2014/main" id="{89A13BF2-A390-ACAD-23CF-ADD51ABF64FB}"/>
              </a:ext>
            </a:extLst>
          </p:cNvPr>
          <p:cNvSpPr>
            <a:spLocks noGrp="1"/>
          </p:cNvSpPr>
          <p:nvPr>
            <p:ph idx="1"/>
          </p:nvPr>
        </p:nvSpPr>
        <p:spPr>
          <a:xfrm>
            <a:off x="304800" y="1295400"/>
            <a:ext cx="8686800" cy="5105400"/>
          </a:xfrm>
        </p:spPr>
        <p:txBody>
          <a:bodyPr>
            <a:normAutofit fontScale="25000" lnSpcReduction="20000"/>
          </a:bodyPr>
          <a:lstStyle/>
          <a:p>
            <a:pPr marL="0" indent="0" algn="just">
              <a:buNone/>
            </a:pPr>
            <a:r>
              <a:rPr lang="es-CO" sz="9600" dirty="0"/>
              <a:t>Objeto y modalidades del </a:t>
            </a:r>
            <a:r>
              <a:rPr lang="es-CO" sz="9600" b="1" dirty="0"/>
              <a:t>derecho de petición </a:t>
            </a:r>
            <a:r>
              <a:rPr lang="es-CO" sz="9600" dirty="0"/>
              <a:t>ante autoridades. Toda persona tiene derecho a presentar peticiones respetuosas a las autoridades, en los términos señalados en este código, por motivos de interés general o particular, y a obtener pronta resolución completa y de fondo sobre la misma.</a:t>
            </a:r>
          </a:p>
          <a:p>
            <a:pPr marL="0" indent="0" algn="just">
              <a:buNone/>
            </a:pPr>
            <a:r>
              <a:rPr lang="es-CO" sz="9600" dirty="0"/>
              <a:t>Toda actuación que inicie cualquier persona ante las autoridades implica el ejercicio del derecho de petición consagrado en el artículo </a:t>
            </a:r>
            <a:r>
              <a:rPr lang="es-CO" sz="9600" dirty="0">
                <a:solidFill>
                  <a:srgbClr val="FF0000"/>
                </a:solidFill>
              </a:rPr>
              <a:t>23 de la Constitución Política, </a:t>
            </a:r>
            <a:r>
              <a:rPr lang="es-CO" sz="9600" dirty="0"/>
              <a:t>sin que sea necesario invocarlo. Mediante él, entre otras actuaciones, se podrá solicitar: el reconocimiento de un derecho, la intervención de una entidad o funcionario, la resolución de una situación jurídica, la prestación de un servicio, requerir información, consultar, examinar y requerir copias de documentos, formular consultas, quejas, denuncias y reclamos e interponer recursos.</a:t>
            </a:r>
          </a:p>
          <a:p>
            <a:pPr marL="0" indent="0" algn="just">
              <a:buNone/>
            </a:pPr>
            <a:r>
              <a:rPr lang="es-CO" sz="9600" dirty="0"/>
              <a:t>El ejercicio del derecho de petición es gratuito y puede realizarse sin necesidad de representación a través de abogado, o de persona mayor cuando se trate de menores en relación a las entidades dedicadas a su protección o formación</a:t>
            </a:r>
            <a:r>
              <a:rPr lang="es-CO" dirty="0"/>
              <a:t>.</a:t>
            </a:r>
          </a:p>
        </p:txBody>
      </p:sp>
    </p:spTree>
    <p:extLst>
      <p:ext uri="{BB962C8B-B14F-4D97-AF65-F5344CB8AC3E}">
        <p14:creationId xmlns:p14="http://schemas.microsoft.com/office/powerpoint/2010/main" val="20056128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C15110-503F-5FAC-3BF7-76BEE9795502}"/>
              </a:ext>
            </a:extLst>
          </p:cNvPr>
          <p:cNvSpPr>
            <a:spLocks noGrp="1"/>
          </p:cNvSpPr>
          <p:nvPr>
            <p:ph type="title"/>
          </p:nvPr>
        </p:nvSpPr>
        <p:spPr>
          <a:xfrm>
            <a:off x="304800" y="188640"/>
            <a:ext cx="8686800" cy="1106760"/>
          </a:xfrm>
        </p:spPr>
        <p:txBody>
          <a:bodyPr/>
          <a:lstStyle/>
          <a:p>
            <a:r>
              <a:rPr lang="es-CO" dirty="0"/>
              <a:t>Presentación y radicación</a:t>
            </a:r>
          </a:p>
        </p:txBody>
      </p:sp>
      <p:sp>
        <p:nvSpPr>
          <p:cNvPr id="3" name="Marcador de contenido 2">
            <a:extLst>
              <a:ext uri="{FF2B5EF4-FFF2-40B4-BE49-F238E27FC236}">
                <a16:creationId xmlns:a16="http://schemas.microsoft.com/office/drawing/2014/main" id="{04BA8E07-FDF4-AE91-F2A3-1DECB1DCDFA0}"/>
              </a:ext>
            </a:extLst>
          </p:cNvPr>
          <p:cNvSpPr>
            <a:spLocks noGrp="1"/>
          </p:cNvSpPr>
          <p:nvPr>
            <p:ph idx="1"/>
          </p:nvPr>
        </p:nvSpPr>
        <p:spPr>
          <a:xfrm>
            <a:off x="304800" y="1052736"/>
            <a:ext cx="8686800" cy="5805264"/>
          </a:xfrm>
        </p:spPr>
        <p:txBody>
          <a:bodyPr>
            <a:normAutofit lnSpcReduction="10000"/>
          </a:bodyPr>
          <a:lstStyle/>
          <a:p>
            <a:pPr marL="0" indent="0" algn="just">
              <a:buNone/>
            </a:pPr>
            <a:r>
              <a:rPr lang="es-CO" sz="2000" dirty="0"/>
              <a:t>ARTÍCULO 15. Presentación y radicación de peticiones. Las peticiones podrán presentarse verbalmente y deberá quedar constancia de la misma, o por escrito, y a través de cualquier medio idóneo para la comunicación o transferencia de datos. Los recursos se presentarán conforme a las normas especiales de este código.</a:t>
            </a:r>
          </a:p>
          <a:p>
            <a:pPr marL="0" indent="0" algn="just">
              <a:buNone/>
            </a:pPr>
            <a:r>
              <a:rPr lang="es-CO" sz="2000" dirty="0"/>
              <a:t>Cuando una petición no se acompañe de los documentos e informaciones requeridos por la ley, en el acto de recibo la autoridad deberá indicar al peticionario los que falten.</a:t>
            </a:r>
          </a:p>
          <a:p>
            <a:pPr marL="0" indent="0" algn="just">
              <a:buNone/>
            </a:pPr>
            <a:r>
              <a:rPr lang="es-CO" sz="2000" dirty="0"/>
              <a:t>Si este insiste en que se radique, así se hará dejando constancia de los requisitos o documentos faltantes. Si quien presenta una petición verbal pide constancia de haberla presentado, el funcionario la expedirá en forma sucinta.</a:t>
            </a:r>
          </a:p>
          <a:p>
            <a:pPr marL="0" indent="0" algn="just">
              <a:buNone/>
            </a:pPr>
            <a:r>
              <a:rPr lang="es-CO" sz="2000" dirty="0"/>
              <a:t>Las autoridades podrán exigir que ciertas peticiones se presenten por escrito, y pondrán a disposición de los interesados, sin costo, a menos que una ley expresamente señale lo contrario, formularios y otros instrumentos estandarizados para facilitar su diligenciamiento. En todo caso, los peticionarios no quedarán impedidos para aportar o formular con su petición argumentos, pruebas o documentos adicionales que los formularios no contemplen, sin que por su utilización las autoridades queden relevadas del deber de resolver sobre todos los aspectos y pruebas que les sean planteados o presentados más allá del contenido de dichos formularios</a:t>
            </a:r>
            <a:r>
              <a:rPr lang="es-CO" sz="1800" dirty="0"/>
              <a:t>.</a:t>
            </a:r>
          </a:p>
        </p:txBody>
      </p:sp>
    </p:spTree>
    <p:extLst>
      <p:ext uri="{BB962C8B-B14F-4D97-AF65-F5344CB8AC3E}">
        <p14:creationId xmlns:p14="http://schemas.microsoft.com/office/powerpoint/2010/main" val="18511829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04B414-0CDE-D134-2234-748D76155A19}"/>
              </a:ext>
            </a:extLst>
          </p:cNvPr>
          <p:cNvSpPr>
            <a:spLocks noGrp="1"/>
          </p:cNvSpPr>
          <p:nvPr>
            <p:ph type="title"/>
          </p:nvPr>
        </p:nvSpPr>
        <p:spPr/>
        <p:txBody>
          <a:bodyPr/>
          <a:lstStyle/>
          <a:p>
            <a:r>
              <a:rPr lang="es-CO" dirty="0"/>
              <a:t>radicación</a:t>
            </a:r>
          </a:p>
        </p:txBody>
      </p:sp>
      <p:sp>
        <p:nvSpPr>
          <p:cNvPr id="3" name="Marcador de contenido 2">
            <a:extLst>
              <a:ext uri="{FF2B5EF4-FFF2-40B4-BE49-F238E27FC236}">
                <a16:creationId xmlns:a16="http://schemas.microsoft.com/office/drawing/2014/main" id="{0C2845C0-E80D-49EB-6B3D-62A2CD4CBD63}"/>
              </a:ext>
            </a:extLst>
          </p:cNvPr>
          <p:cNvSpPr>
            <a:spLocks noGrp="1"/>
          </p:cNvSpPr>
          <p:nvPr>
            <p:ph idx="1"/>
          </p:nvPr>
        </p:nvSpPr>
        <p:spPr/>
        <p:txBody>
          <a:bodyPr>
            <a:normAutofit fontScale="62500" lnSpcReduction="20000"/>
          </a:bodyPr>
          <a:lstStyle/>
          <a:p>
            <a:pPr marL="0" indent="0">
              <a:buNone/>
            </a:pPr>
            <a:r>
              <a:rPr lang="es-CO" dirty="0"/>
              <a:t>A la petición escrita se podrá acompañar una copia que, recibida por el funcionario respectivo con anotación de la fecha y hora de su presentación, y del número y clase de los documentos anexos, tendrá el mismo valor legal del original y se devolverá al interesado a través de cualquier medio idóneo para la comunicación o transferencia de datos. Esta autenticación no causará costo alguno al peticionario.</a:t>
            </a:r>
          </a:p>
          <a:p>
            <a:pPr marL="0" indent="0">
              <a:buNone/>
            </a:pPr>
            <a:r>
              <a:rPr lang="es-CO" dirty="0"/>
              <a:t>PARÁGRAFO 1°. En caso de que la petición sea enviada a través de cualquier medio idóneo para la comunicación o transferencia de datos, esta tendrá como datos de fecha y hora de radicación, así como el número y clase de documentos recibidos, los registrados en el medio por el cual se han recibido los documentos.</a:t>
            </a:r>
          </a:p>
          <a:p>
            <a:pPr marL="0" indent="0">
              <a:buNone/>
            </a:pPr>
            <a:r>
              <a:rPr lang="es-CO" dirty="0"/>
              <a:t>PARÁGRAFO 2°. Ninguna autoridad podrá negarse a la recepción y radicación de solicitudes y peticiones respetuosas.</a:t>
            </a:r>
          </a:p>
          <a:p>
            <a:pPr marL="0" indent="0">
              <a:buNone/>
            </a:pPr>
            <a:r>
              <a:rPr lang="es-CO" dirty="0"/>
              <a:t>PARÁGRAFO 3°. Cuando la petición se presente verbalmente ella deberá efectuarse en la oficina o dependencia que cada entidad defina para ese efecto. El Gobierno Nacional reglamentará la materia en un plazo no mayor a noventa (90) días, a partir de la promulgación de la presente ley</a:t>
            </a:r>
          </a:p>
        </p:txBody>
      </p:sp>
    </p:spTree>
    <p:extLst>
      <p:ext uri="{BB962C8B-B14F-4D97-AF65-F5344CB8AC3E}">
        <p14:creationId xmlns:p14="http://schemas.microsoft.com/office/powerpoint/2010/main" val="28623635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BC55D2-296B-740B-FF82-2692745ABEC2}"/>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879610FE-C585-2A14-25D5-2155A83B3984}"/>
              </a:ext>
            </a:extLst>
          </p:cNvPr>
          <p:cNvSpPr>
            <a:spLocks noGrp="1"/>
          </p:cNvSpPr>
          <p:nvPr>
            <p:ph idx="1"/>
          </p:nvPr>
        </p:nvSpPr>
        <p:spPr/>
        <p:txBody>
          <a:bodyPr>
            <a:normAutofit lnSpcReduction="10000"/>
          </a:bodyPr>
          <a:lstStyle/>
          <a:p>
            <a:pPr marL="0" indent="0" algn="just">
              <a:buNone/>
            </a:pPr>
            <a:r>
              <a:rPr lang="es-CO" dirty="0"/>
              <a:t>ARTICULO 93. Los </a:t>
            </a:r>
            <a:r>
              <a:rPr lang="es-CO" dirty="0">
                <a:solidFill>
                  <a:srgbClr val="FF0000"/>
                </a:solidFill>
              </a:rPr>
              <a:t>tratados</a:t>
            </a:r>
            <a:r>
              <a:rPr lang="es-CO" dirty="0"/>
              <a:t> y </a:t>
            </a:r>
            <a:r>
              <a:rPr lang="es-CO" dirty="0">
                <a:solidFill>
                  <a:srgbClr val="FF0000"/>
                </a:solidFill>
              </a:rPr>
              <a:t>convenios</a:t>
            </a:r>
            <a:r>
              <a:rPr lang="es-CO" dirty="0"/>
              <a:t> internacionales ratificados por el Congreso, que reconocen los derechos humanos y que prohíben su limitación en los estados de excepción, </a:t>
            </a:r>
            <a:r>
              <a:rPr lang="es-CO" dirty="0">
                <a:solidFill>
                  <a:srgbClr val="FF0000"/>
                </a:solidFill>
              </a:rPr>
              <a:t>prevalecen en el orden interno</a:t>
            </a:r>
            <a:r>
              <a:rPr lang="es-CO" dirty="0"/>
              <a:t>.</a:t>
            </a:r>
          </a:p>
          <a:p>
            <a:pPr marL="0" indent="0" algn="just">
              <a:buNone/>
            </a:pPr>
            <a:r>
              <a:rPr lang="es-CO" dirty="0"/>
              <a:t>Los derechos y deberes consagrados en esta Carta, se interpretarán de conformidad con los tratados internacionales sobre derechos humanos ratificados por Colombia.</a:t>
            </a:r>
          </a:p>
        </p:txBody>
      </p:sp>
    </p:spTree>
    <p:extLst>
      <p:ext uri="{BB962C8B-B14F-4D97-AF65-F5344CB8AC3E}">
        <p14:creationId xmlns:p14="http://schemas.microsoft.com/office/powerpoint/2010/main" val="13477818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2BB525-3A22-FDB5-C5E8-751A966ED0CC}"/>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5FA2A80D-664A-5A1E-D84F-6B4149D1F63E}"/>
              </a:ext>
            </a:extLst>
          </p:cNvPr>
          <p:cNvSpPr>
            <a:spLocks noGrp="1"/>
          </p:cNvSpPr>
          <p:nvPr>
            <p:ph idx="1"/>
          </p:nvPr>
        </p:nvSpPr>
        <p:spPr/>
        <p:txBody>
          <a:bodyPr>
            <a:normAutofit fontScale="77500" lnSpcReduction="20000"/>
          </a:bodyPr>
          <a:lstStyle/>
          <a:p>
            <a:pPr algn="just"/>
            <a:r>
              <a:rPr lang="es-CO" b="1" i="0" u="none" strike="noStrike" dirty="0">
                <a:solidFill>
                  <a:srgbClr val="BE9E55"/>
                </a:solidFill>
                <a:effectLst/>
                <a:latin typeface="Open Sans" panose="020B0606030504020204" pitchFamily="34" charset="0"/>
              </a:rPr>
              <a:t>ARTICULO 103. </a:t>
            </a:r>
            <a:r>
              <a:rPr lang="es-CO" b="0" i="0" dirty="0">
                <a:solidFill>
                  <a:srgbClr val="4B4949"/>
                </a:solidFill>
                <a:effectLst/>
                <a:latin typeface="Open Sans" panose="020B0606030504020204" pitchFamily="34" charset="0"/>
              </a:rPr>
              <a:t>Son mecanismos de participación del pueblo en ejercicio de su soberanía: </a:t>
            </a:r>
            <a:r>
              <a:rPr lang="es-CO" b="0" i="0" dirty="0">
                <a:solidFill>
                  <a:srgbClr val="FF0000"/>
                </a:solidFill>
                <a:effectLst/>
                <a:latin typeface="Open Sans" panose="020B0606030504020204" pitchFamily="34" charset="0"/>
              </a:rPr>
              <a:t>el voto, el plebiscito, el referendo, la consulta popular, el cabildo abierto, la iniciativa legislativa y la revocatoria del mandato. La ley los reglamentará.</a:t>
            </a:r>
          </a:p>
          <a:p>
            <a:pPr algn="just"/>
            <a:r>
              <a:rPr lang="es-CO" b="0" i="0" dirty="0">
                <a:solidFill>
                  <a:srgbClr val="4B4949"/>
                </a:solidFill>
                <a:effectLst/>
                <a:latin typeface="Open Sans" panose="020B0606030504020204" pitchFamily="34" charset="0"/>
              </a:rPr>
              <a:t>El Estado contribuirá a la organización, promoción y capacitación de las asociaciones profesionales, cívicas, </a:t>
            </a:r>
            <a:r>
              <a:rPr lang="es-CO" b="0" i="0" dirty="0">
                <a:solidFill>
                  <a:srgbClr val="FF0000"/>
                </a:solidFill>
                <a:effectLst/>
                <a:latin typeface="Open Sans" panose="020B0606030504020204" pitchFamily="34" charset="0"/>
              </a:rPr>
              <a:t>sindicales</a:t>
            </a:r>
            <a:r>
              <a:rPr lang="es-CO" b="0" i="0" dirty="0">
                <a:solidFill>
                  <a:srgbClr val="4B4949"/>
                </a:solidFill>
                <a:effectLst/>
                <a:latin typeface="Open Sans" panose="020B0606030504020204" pitchFamily="34" charset="0"/>
              </a:rPr>
              <a:t>, comunitarias, juveniles, benéficas o de utilidad común no gubernamentales, sin detrimento de su autonomía con el objeto de que constituyan mecanismos democráticos de representación en las diferentes instancias de participación, concertación, control y vigilancia de la gestión pública que se establezcan</a:t>
            </a:r>
          </a:p>
          <a:p>
            <a:endParaRPr lang="es-CO" dirty="0"/>
          </a:p>
        </p:txBody>
      </p:sp>
    </p:spTree>
    <p:extLst>
      <p:ext uri="{BB962C8B-B14F-4D97-AF65-F5344CB8AC3E}">
        <p14:creationId xmlns:p14="http://schemas.microsoft.com/office/powerpoint/2010/main" val="9221447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1A3C70-BEAC-196D-CD9C-CE19A48933AB}"/>
              </a:ext>
            </a:extLst>
          </p:cNvPr>
          <p:cNvSpPr>
            <a:spLocks noGrp="1"/>
          </p:cNvSpPr>
          <p:nvPr>
            <p:ph type="title"/>
          </p:nvPr>
        </p:nvSpPr>
        <p:spPr/>
        <p:txBody>
          <a:bodyPr/>
          <a:lstStyle/>
          <a:p>
            <a:r>
              <a:rPr lang="es-CO" dirty="0"/>
              <a:t>Mecanismos de participación</a:t>
            </a:r>
          </a:p>
        </p:txBody>
      </p:sp>
      <p:sp>
        <p:nvSpPr>
          <p:cNvPr id="3" name="Marcador de contenido 2">
            <a:extLst>
              <a:ext uri="{FF2B5EF4-FFF2-40B4-BE49-F238E27FC236}">
                <a16:creationId xmlns:a16="http://schemas.microsoft.com/office/drawing/2014/main" id="{A2B2070D-84B4-AA9F-2625-71D6F3049A28}"/>
              </a:ext>
            </a:extLst>
          </p:cNvPr>
          <p:cNvSpPr>
            <a:spLocks noGrp="1"/>
          </p:cNvSpPr>
          <p:nvPr>
            <p:ph idx="1"/>
          </p:nvPr>
        </p:nvSpPr>
        <p:spPr/>
        <p:txBody>
          <a:bodyPr/>
          <a:lstStyle/>
          <a:p>
            <a:r>
              <a:rPr lang="es-CO" dirty="0"/>
              <a:t>Revocatoria del mandato</a:t>
            </a:r>
          </a:p>
          <a:p>
            <a:r>
              <a:rPr lang="es-CO" dirty="0"/>
              <a:t>Susa Cundinamarca (2022) y Tasco Boyacá (2018)</a:t>
            </a:r>
          </a:p>
          <a:p>
            <a:r>
              <a:rPr lang="es-CO" dirty="0"/>
              <a:t>Diferencia entre referendo y plebiscito.</a:t>
            </a:r>
          </a:p>
        </p:txBody>
      </p:sp>
    </p:spTree>
    <p:extLst>
      <p:ext uri="{BB962C8B-B14F-4D97-AF65-F5344CB8AC3E}">
        <p14:creationId xmlns:p14="http://schemas.microsoft.com/office/powerpoint/2010/main" val="22706443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9D14FE-759C-56B2-F292-CB2BD0FA4E33}"/>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2CD92117-9E88-FF1F-EF20-716E49E9FAAE}"/>
              </a:ext>
            </a:extLst>
          </p:cNvPr>
          <p:cNvSpPr>
            <a:spLocks noGrp="1"/>
          </p:cNvSpPr>
          <p:nvPr>
            <p:ph idx="1"/>
          </p:nvPr>
        </p:nvSpPr>
        <p:spPr/>
        <p:txBody>
          <a:bodyPr>
            <a:normAutofit fontScale="92500"/>
          </a:bodyPr>
          <a:lstStyle/>
          <a:p>
            <a:pPr algn="just"/>
            <a:r>
              <a:rPr lang="es-CO" b="1" i="0" u="none" strike="noStrike" dirty="0">
                <a:solidFill>
                  <a:srgbClr val="BE9E55"/>
                </a:solidFill>
                <a:effectLst/>
                <a:latin typeface="Open Sans" panose="020B0606030504020204" pitchFamily="34" charset="0"/>
              </a:rPr>
              <a:t>ARTICULO 113. </a:t>
            </a:r>
            <a:r>
              <a:rPr lang="es-CO" b="0" i="0" dirty="0">
                <a:solidFill>
                  <a:srgbClr val="4B4949"/>
                </a:solidFill>
                <a:effectLst/>
                <a:latin typeface="Open Sans" panose="020B0606030504020204" pitchFamily="34" charset="0"/>
              </a:rPr>
              <a:t>Son Ramas del Poder Público, la legislativa, la ejecutiva, y la judicial.</a:t>
            </a:r>
          </a:p>
          <a:p>
            <a:pPr algn="just"/>
            <a:r>
              <a:rPr lang="es-CO" b="0" i="0" dirty="0">
                <a:solidFill>
                  <a:srgbClr val="4B4949"/>
                </a:solidFill>
                <a:effectLst/>
                <a:latin typeface="Open Sans" panose="020B0606030504020204" pitchFamily="34" charset="0"/>
              </a:rPr>
              <a:t>Además de los órganos que las integran existen otros, autónomos e independientes, para el cumplimiento de las demás funciones del Estado. Los diferentes órganos del Estado tienen funciones separadas pero colaboran armónicamente para la realización de sus fines.</a:t>
            </a:r>
          </a:p>
          <a:p>
            <a:endParaRPr lang="es-CO" dirty="0"/>
          </a:p>
        </p:txBody>
      </p:sp>
    </p:spTree>
    <p:extLst>
      <p:ext uri="{BB962C8B-B14F-4D97-AF65-F5344CB8AC3E}">
        <p14:creationId xmlns:p14="http://schemas.microsoft.com/office/powerpoint/2010/main" val="17040257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63B6E5-B0D5-29A5-BA5E-E094CBB4EC1E}"/>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2B99B8BB-B0E0-30B0-3FBB-4F05AB1C0AC0}"/>
              </a:ext>
            </a:extLst>
          </p:cNvPr>
          <p:cNvSpPr>
            <a:spLocks noGrp="1"/>
          </p:cNvSpPr>
          <p:nvPr>
            <p:ph idx="1"/>
          </p:nvPr>
        </p:nvSpPr>
        <p:spPr/>
        <p:txBody>
          <a:bodyPr>
            <a:normAutofit fontScale="85000" lnSpcReduction="10000"/>
          </a:bodyPr>
          <a:lstStyle/>
          <a:p>
            <a:r>
              <a:rPr lang="es-CO" dirty="0"/>
              <a:t>ARTICULO 115. El Presidente de la República es Jefe del Estado, Jefe del Gobierno y suprema autoridad administrativa.</a:t>
            </a:r>
          </a:p>
          <a:p>
            <a:endParaRPr lang="es-CO" dirty="0"/>
          </a:p>
          <a:p>
            <a:r>
              <a:rPr lang="es-CO" dirty="0"/>
              <a:t>El Gobierno Nacional está formado por el Presidente de la República, los ministros del despacho y los directores de departamentos administrativos.</a:t>
            </a:r>
          </a:p>
          <a:p>
            <a:endParaRPr lang="es-CO" dirty="0"/>
          </a:p>
          <a:p>
            <a:r>
              <a:rPr lang="es-CO" dirty="0"/>
              <a:t>El Presidente y el Ministro o Director de Departamento correspondientes, en cada negocio particular, constituyen el Gobierno.</a:t>
            </a:r>
          </a:p>
        </p:txBody>
      </p:sp>
    </p:spTree>
    <p:extLst>
      <p:ext uri="{BB962C8B-B14F-4D97-AF65-F5344CB8AC3E}">
        <p14:creationId xmlns:p14="http://schemas.microsoft.com/office/powerpoint/2010/main" val="25887732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B4E267-BFFE-C9A6-D8A1-7A1CECE6E5FC}"/>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F5538513-D346-7C0A-D66B-B5FC58557110}"/>
              </a:ext>
            </a:extLst>
          </p:cNvPr>
          <p:cNvSpPr>
            <a:spLocks noGrp="1"/>
          </p:cNvSpPr>
          <p:nvPr>
            <p:ph idx="1"/>
          </p:nvPr>
        </p:nvSpPr>
        <p:spPr/>
        <p:txBody>
          <a:bodyPr>
            <a:normAutofit fontScale="70000" lnSpcReduction="20000"/>
          </a:bodyPr>
          <a:lstStyle/>
          <a:p>
            <a:endParaRPr lang="es-CO" dirty="0"/>
          </a:p>
          <a:p>
            <a:pPr marL="0" indent="0" algn="just">
              <a:buNone/>
            </a:pPr>
            <a:r>
              <a:rPr lang="es-CO" sz="3400" dirty="0"/>
              <a:t>ARTICULO 116. &lt;Artículo modificado por el artículo 1 del Acto Legislativo No. 3 de 2002. El nuevo texto es el siguiente:&gt;</a:t>
            </a:r>
          </a:p>
          <a:p>
            <a:pPr marL="0" indent="0" algn="just">
              <a:buNone/>
            </a:pPr>
            <a:r>
              <a:rPr lang="es-CO" sz="3400" dirty="0"/>
              <a:t>&lt;Inciso modificado por el artículo 1 del Acto Legislativo 3 de 2023. El nuevo texto es el siguiente:&gt; La Corte Constitucional, la Corte Suprema de Justicia, el Consejo de Estado, la Comisión Nacional de Disciplina Judicial, la Fiscalía General de la Nación, los Tribunales y los Jueces, administran Justicia. También lo hace la Justicia Penal Militar y la Jurisdicción Agraria y Rural.</a:t>
            </a:r>
          </a:p>
          <a:p>
            <a:pPr marL="0" indent="0" algn="just">
              <a:buNone/>
            </a:pPr>
            <a:r>
              <a:rPr lang="es-CO" sz="3400" dirty="0"/>
              <a:t>El órgano de cierre de la Jurisdicción Agraria y Rural será la Sala de Casación Civil, Agraria y Rural de la Corte Suprema de Justicia, sin perjuicio de las competencias atribuidas al Consejo de Estado en los términos del artículo 237 de la Constitución Política de Colombia.</a:t>
            </a:r>
          </a:p>
        </p:txBody>
      </p:sp>
    </p:spTree>
    <p:extLst>
      <p:ext uri="{BB962C8B-B14F-4D97-AF65-F5344CB8AC3E}">
        <p14:creationId xmlns:p14="http://schemas.microsoft.com/office/powerpoint/2010/main" val="4358274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0F39B-6304-0680-61E9-32A5D080DF0B}"/>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F594BAD6-1839-DA88-14AC-EEB31F1ACE61}"/>
              </a:ext>
            </a:extLst>
          </p:cNvPr>
          <p:cNvSpPr>
            <a:spLocks noGrp="1"/>
          </p:cNvSpPr>
          <p:nvPr>
            <p:ph idx="1"/>
          </p:nvPr>
        </p:nvSpPr>
        <p:spPr/>
        <p:txBody>
          <a:bodyPr/>
          <a:lstStyle/>
          <a:p>
            <a:pPr algn="just"/>
            <a:r>
              <a:rPr lang="es-CO" dirty="0"/>
              <a:t>ARTICULO 122. No habrá empleo público que no tenga </a:t>
            </a:r>
            <a:r>
              <a:rPr lang="es-CO" dirty="0">
                <a:solidFill>
                  <a:srgbClr val="FF0000"/>
                </a:solidFill>
              </a:rPr>
              <a:t>funciones detalladas </a:t>
            </a:r>
            <a:r>
              <a:rPr lang="es-CO" dirty="0"/>
              <a:t>en ley o reglamento y para proveer los de carácter remunerado se requiere que estén contemplados en la respectiva planta y previstos sus emolumentos en el presupuesto correspondiente.</a:t>
            </a:r>
          </a:p>
        </p:txBody>
      </p:sp>
    </p:spTree>
    <p:extLst>
      <p:ext uri="{BB962C8B-B14F-4D97-AF65-F5344CB8AC3E}">
        <p14:creationId xmlns:p14="http://schemas.microsoft.com/office/powerpoint/2010/main" val="3645236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988224-26FE-AB7E-F21B-7CA61EC4476E}"/>
              </a:ext>
            </a:extLst>
          </p:cNvPr>
          <p:cNvSpPr>
            <a:spLocks noGrp="1"/>
          </p:cNvSpPr>
          <p:nvPr>
            <p:ph type="title"/>
          </p:nvPr>
        </p:nvSpPr>
        <p:spPr/>
        <p:txBody>
          <a:bodyPr/>
          <a:lstStyle/>
          <a:p>
            <a:r>
              <a:rPr lang="es-CO" dirty="0"/>
              <a:t>Concurso Antioquia 3</a:t>
            </a:r>
          </a:p>
        </p:txBody>
      </p:sp>
      <p:sp>
        <p:nvSpPr>
          <p:cNvPr id="3" name="Marcador de contenido 2">
            <a:extLst>
              <a:ext uri="{FF2B5EF4-FFF2-40B4-BE49-F238E27FC236}">
                <a16:creationId xmlns:a16="http://schemas.microsoft.com/office/drawing/2014/main" id="{DE3468E6-FB98-12EE-943B-C576B30BADB9}"/>
              </a:ext>
            </a:extLst>
          </p:cNvPr>
          <p:cNvSpPr>
            <a:spLocks noGrp="1"/>
          </p:cNvSpPr>
          <p:nvPr>
            <p:ph idx="1"/>
          </p:nvPr>
        </p:nvSpPr>
        <p:spPr/>
        <p:txBody>
          <a:bodyPr>
            <a:normAutofit fontScale="92500"/>
          </a:bodyPr>
          <a:lstStyle/>
          <a:p>
            <a:r>
              <a:rPr lang="es-CO" dirty="0"/>
              <a:t>Si queda eliminado, no presenta mas pruebas.</a:t>
            </a:r>
          </a:p>
          <a:p>
            <a:r>
              <a:rPr lang="es-CO" dirty="0"/>
              <a:t>PRUEBAS</a:t>
            </a:r>
          </a:p>
          <a:p>
            <a:r>
              <a:rPr lang="es-CO" dirty="0"/>
              <a:t>Conocimiento </a:t>
            </a:r>
            <a:r>
              <a:rPr lang="es-CO" b="1" dirty="0"/>
              <a:t>funcional</a:t>
            </a:r>
            <a:r>
              <a:rPr lang="es-CO" dirty="0"/>
              <a:t> eliminatoria</a:t>
            </a:r>
          </a:p>
          <a:p>
            <a:r>
              <a:rPr lang="es-CO" dirty="0"/>
              <a:t>Derecho de petición, archivo, </a:t>
            </a:r>
            <a:r>
              <a:rPr lang="es-CO" sz="3600" dirty="0"/>
              <a:t>MIPG (modelo integrado de planeación y gestión)</a:t>
            </a:r>
            <a:r>
              <a:rPr lang="es-CO" dirty="0"/>
              <a:t>, ofimática, contratación, gestión documental, </a:t>
            </a:r>
            <a:r>
              <a:rPr lang="es-CO" dirty="0" err="1"/>
              <a:t>etc</a:t>
            </a:r>
            <a:endParaRPr lang="es-CO" dirty="0"/>
          </a:p>
          <a:p>
            <a:r>
              <a:rPr lang="es-CO" b="1" dirty="0"/>
              <a:t>Comportamentales</a:t>
            </a:r>
            <a:r>
              <a:rPr lang="es-CO" dirty="0"/>
              <a:t> </a:t>
            </a:r>
          </a:p>
          <a:p>
            <a:r>
              <a:rPr lang="es-CO" dirty="0"/>
              <a:t>Competencias y conductas asociadas</a:t>
            </a:r>
          </a:p>
        </p:txBody>
      </p:sp>
    </p:spTree>
    <p:extLst>
      <p:ext uri="{BB962C8B-B14F-4D97-AF65-F5344CB8AC3E}">
        <p14:creationId xmlns:p14="http://schemas.microsoft.com/office/powerpoint/2010/main" val="30240716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F15ECE-38E4-248C-F690-C050A02E5800}"/>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2CBF8CF5-C411-D589-41D9-1E3A2349B742}"/>
              </a:ext>
            </a:extLst>
          </p:cNvPr>
          <p:cNvSpPr>
            <a:spLocks noGrp="1"/>
          </p:cNvSpPr>
          <p:nvPr>
            <p:ph idx="1"/>
          </p:nvPr>
        </p:nvSpPr>
        <p:spPr/>
        <p:txBody>
          <a:bodyPr>
            <a:normAutofit fontScale="85000" lnSpcReduction="20000"/>
          </a:bodyPr>
          <a:lstStyle/>
          <a:p>
            <a:pPr marL="0" indent="0" algn="just">
              <a:buNone/>
            </a:pPr>
            <a:r>
              <a:rPr lang="es-CO" b="1" i="0" u="none" strike="noStrike" dirty="0">
                <a:solidFill>
                  <a:srgbClr val="BE9E55"/>
                </a:solidFill>
                <a:effectLst/>
                <a:latin typeface="Open Sans" panose="020B0606030504020204" pitchFamily="34" charset="0"/>
              </a:rPr>
              <a:t>ARTICULO 123. </a:t>
            </a:r>
            <a:r>
              <a:rPr lang="es-CO" b="0" i="0" dirty="0">
                <a:solidFill>
                  <a:srgbClr val="4B4949"/>
                </a:solidFill>
                <a:effectLst/>
                <a:latin typeface="Open Sans" panose="020B0606030504020204" pitchFamily="34" charset="0"/>
              </a:rPr>
              <a:t>Son servidores públicos los miembros de las corporaciones públicas, los </a:t>
            </a:r>
            <a:r>
              <a:rPr lang="es-CO" b="0" i="0" dirty="0">
                <a:solidFill>
                  <a:srgbClr val="FF0000"/>
                </a:solidFill>
                <a:effectLst/>
                <a:latin typeface="Open Sans" panose="020B0606030504020204" pitchFamily="34" charset="0"/>
              </a:rPr>
              <a:t>empleados y trabajadores del Estado </a:t>
            </a:r>
            <a:r>
              <a:rPr lang="es-CO" b="0" i="0" dirty="0">
                <a:solidFill>
                  <a:srgbClr val="4B4949"/>
                </a:solidFill>
                <a:effectLst/>
                <a:latin typeface="Open Sans" panose="020B0606030504020204" pitchFamily="34" charset="0"/>
              </a:rPr>
              <a:t>y de sus entidades descentralizadas territorialmente y por servicios.</a:t>
            </a:r>
          </a:p>
          <a:p>
            <a:pPr marL="0" indent="0" algn="just">
              <a:buNone/>
            </a:pPr>
            <a:r>
              <a:rPr lang="es-CO" b="0" i="0" dirty="0">
                <a:solidFill>
                  <a:srgbClr val="4B4949"/>
                </a:solidFill>
                <a:effectLst/>
                <a:latin typeface="Open Sans" panose="020B0606030504020204" pitchFamily="34" charset="0"/>
              </a:rPr>
              <a:t>Los servidores públicos están al servicio del Estado y de la comunidad; ejercerán sus funciones en la forma prevista por la Constitución, la ley y el reglamento.</a:t>
            </a:r>
          </a:p>
          <a:p>
            <a:pPr marL="0" indent="0" algn="just">
              <a:buNone/>
            </a:pPr>
            <a:r>
              <a:rPr lang="es-CO" b="0" i="0" dirty="0">
                <a:solidFill>
                  <a:srgbClr val="4B4949"/>
                </a:solidFill>
                <a:effectLst/>
                <a:latin typeface="Open Sans" panose="020B0606030504020204" pitchFamily="34" charset="0"/>
              </a:rPr>
              <a:t>La ley determinará el régimen aplicable a los particulares que temporalmente desempeñen funciones públicas y regulará su ejercicio.</a:t>
            </a:r>
          </a:p>
          <a:p>
            <a:endParaRPr lang="es-CO" dirty="0"/>
          </a:p>
        </p:txBody>
      </p:sp>
    </p:spTree>
    <p:extLst>
      <p:ext uri="{BB962C8B-B14F-4D97-AF65-F5344CB8AC3E}">
        <p14:creationId xmlns:p14="http://schemas.microsoft.com/office/powerpoint/2010/main" val="12731033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BA6E0E-B0E8-8751-EA70-4E41162DC62E}"/>
              </a:ext>
            </a:extLst>
          </p:cNvPr>
          <p:cNvSpPr>
            <a:spLocks noGrp="1"/>
          </p:cNvSpPr>
          <p:nvPr>
            <p:ph type="title"/>
          </p:nvPr>
        </p:nvSpPr>
        <p:spPr/>
        <p:txBody>
          <a:bodyPr/>
          <a:lstStyle/>
          <a:p>
            <a:r>
              <a:rPr lang="es-CO" dirty="0"/>
              <a:t>Servidor público</a:t>
            </a:r>
          </a:p>
        </p:txBody>
      </p:sp>
      <p:sp>
        <p:nvSpPr>
          <p:cNvPr id="3" name="Marcador de contenido 2">
            <a:extLst>
              <a:ext uri="{FF2B5EF4-FFF2-40B4-BE49-F238E27FC236}">
                <a16:creationId xmlns:a16="http://schemas.microsoft.com/office/drawing/2014/main" id="{2D32E2A8-AC26-6AAD-00CA-E15C9C6C90EB}"/>
              </a:ext>
            </a:extLst>
          </p:cNvPr>
          <p:cNvSpPr>
            <a:spLocks noGrp="1"/>
          </p:cNvSpPr>
          <p:nvPr>
            <p:ph idx="1"/>
          </p:nvPr>
        </p:nvSpPr>
        <p:spPr/>
        <p:txBody>
          <a:bodyPr/>
          <a:lstStyle/>
          <a:p>
            <a:pPr marL="0" indent="0">
              <a:buNone/>
            </a:pPr>
            <a:r>
              <a:rPr lang="es-CO" dirty="0"/>
              <a:t>Empleado público</a:t>
            </a:r>
          </a:p>
          <a:p>
            <a:pPr marL="0" indent="0">
              <a:buNone/>
            </a:pPr>
            <a:r>
              <a:rPr lang="es-CO" dirty="0"/>
              <a:t>Trabajador oficial</a:t>
            </a:r>
          </a:p>
          <a:p>
            <a:pPr marL="0" indent="0">
              <a:buNone/>
            </a:pPr>
            <a:r>
              <a:rPr lang="es-CO" dirty="0"/>
              <a:t>Funcionario público</a:t>
            </a:r>
          </a:p>
          <a:p>
            <a:pPr marL="0" indent="0">
              <a:buNone/>
            </a:pPr>
            <a:r>
              <a:rPr lang="es-CO" dirty="0"/>
              <a:t>Regímenes especiales</a:t>
            </a:r>
          </a:p>
          <a:p>
            <a:pPr marL="0" indent="0">
              <a:buNone/>
            </a:pPr>
            <a:r>
              <a:rPr lang="es-CO" dirty="0"/>
              <a:t>Periodo </a:t>
            </a:r>
          </a:p>
          <a:p>
            <a:pPr marL="0" indent="0">
              <a:buNone/>
            </a:pPr>
            <a:r>
              <a:rPr lang="es-CO" dirty="0"/>
              <a:t>elección popular</a:t>
            </a:r>
          </a:p>
          <a:p>
            <a:pPr marL="0" indent="0">
              <a:buNone/>
            </a:pPr>
            <a:r>
              <a:rPr lang="es-CO" dirty="0" err="1"/>
              <a:t>Comision</a:t>
            </a:r>
            <a:r>
              <a:rPr lang="es-CO" dirty="0"/>
              <a:t>  </a:t>
            </a:r>
          </a:p>
        </p:txBody>
      </p:sp>
    </p:spTree>
    <p:extLst>
      <p:ext uri="{BB962C8B-B14F-4D97-AF65-F5344CB8AC3E}">
        <p14:creationId xmlns:p14="http://schemas.microsoft.com/office/powerpoint/2010/main" val="7193339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A6AB6B-EDCE-E202-C511-ECBE693A9F73}"/>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B312669C-4EEB-0E9F-4785-AA64159999C2}"/>
              </a:ext>
            </a:extLst>
          </p:cNvPr>
          <p:cNvSpPr>
            <a:spLocks noGrp="1"/>
          </p:cNvSpPr>
          <p:nvPr>
            <p:ph idx="1"/>
          </p:nvPr>
        </p:nvSpPr>
        <p:spPr/>
        <p:txBody>
          <a:bodyPr/>
          <a:lstStyle/>
          <a:p>
            <a:r>
              <a:rPr lang="es-CO" b="1" i="0" u="none" strike="noStrike" dirty="0">
                <a:solidFill>
                  <a:srgbClr val="BE9E55"/>
                </a:solidFill>
                <a:effectLst/>
                <a:latin typeface="Open Sans" panose="020B0606030504020204" pitchFamily="34" charset="0"/>
              </a:rPr>
              <a:t>ARTICULO 124. </a:t>
            </a:r>
            <a:r>
              <a:rPr lang="es-CO" b="0" i="0" dirty="0">
                <a:solidFill>
                  <a:srgbClr val="4B4949"/>
                </a:solidFill>
                <a:effectLst/>
                <a:latin typeface="Open Sans" panose="020B0606030504020204" pitchFamily="34" charset="0"/>
              </a:rPr>
              <a:t>La ley determinará la responsabilidad de los servidores públicos y la manera de hacerla efectiva</a:t>
            </a:r>
            <a:endParaRPr lang="es-CO" dirty="0"/>
          </a:p>
        </p:txBody>
      </p:sp>
    </p:spTree>
    <p:extLst>
      <p:ext uri="{BB962C8B-B14F-4D97-AF65-F5344CB8AC3E}">
        <p14:creationId xmlns:p14="http://schemas.microsoft.com/office/powerpoint/2010/main" val="33361442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502AC1-2601-0595-E07F-30C1E5619BC7}"/>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CAC4EA6B-1FAE-2C6A-0ADC-F1DDEED87853}"/>
              </a:ext>
            </a:extLst>
          </p:cNvPr>
          <p:cNvSpPr>
            <a:spLocks noGrp="1"/>
          </p:cNvSpPr>
          <p:nvPr>
            <p:ph idx="1"/>
          </p:nvPr>
        </p:nvSpPr>
        <p:spPr/>
        <p:txBody>
          <a:bodyPr>
            <a:normAutofit fontScale="85000" lnSpcReduction="20000"/>
          </a:bodyPr>
          <a:lstStyle/>
          <a:p>
            <a:r>
              <a:rPr lang="es-CO" dirty="0"/>
              <a:t>ARTICULO 125. Los empleos en los órganos y entidades del Estado son de carrera. Se exceptúan los de elección popular, los de libre nombramiento y remoción, los de trabajadores oficiales y los demás que determine la ley</a:t>
            </a:r>
          </a:p>
          <a:p>
            <a:r>
              <a:rPr lang="es-CO" dirty="0"/>
              <a:t>Los funcionarios, cuyo sistema de nombramiento no haya sido determinado por la Constitución o la ley, serán nombrados por concurso público.</a:t>
            </a:r>
          </a:p>
          <a:p>
            <a:endParaRPr lang="es-CO" dirty="0"/>
          </a:p>
          <a:p>
            <a:r>
              <a:rPr lang="es-CO" dirty="0"/>
              <a:t>El ingreso a los cargos de carrera y el ascenso en los mismos, se harán previo cumplimiento de los requisitos y condiciones que fije la ley para determinar los méritos y calidades de los aspirantes.</a:t>
            </a:r>
          </a:p>
        </p:txBody>
      </p:sp>
    </p:spTree>
    <p:extLst>
      <p:ext uri="{BB962C8B-B14F-4D97-AF65-F5344CB8AC3E}">
        <p14:creationId xmlns:p14="http://schemas.microsoft.com/office/powerpoint/2010/main" val="636922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52E1BA-876C-D616-C0E1-33CE03CD2069}"/>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9672DAD2-3227-7E3B-AE81-F3CBE2B5E76A}"/>
              </a:ext>
            </a:extLst>
          </p:cNvPr>
          <p:cNvSpPr>
            <a:spLocks noGrp="1"/>
          </p:cNvSpPr>
          <p:nvPr>
            <p:ph idx="1"/>
          </p:nvPr>
        </p:nvSpPr>
        <p:spPr/>
        <p:txBody>
          <a:bodyPr>
            <a:normAutofit fontScale="85000" lnSpcReduction="20000"/>
          </a:bodyPr>
          <a:lstStyle/>
          <a:p>
            <a:pPr marL="0" indent="0" algn="just">
              <a:buNone/>
            </a:pPr>
            <a:r>
              <a:rPr lang="es-CO" dirty="0"/>
              <a:t>ARTICULO 126. Los servidores públicos no podrán en ejercicio de sus funciones, nombrar, postular, ni contratar con personas con las cuales tengan </a:t>
            </a:r>
            <a:r>
              <a:rPr lang="es-CO" dirty="0">
                <a:solidFill>
                  <a:srgbClr val="FF0000"/>
                </a:solidFill>
              </a:rPr>
              <a:t>parentesco</a:t>
            </a:r>
            <a:r>
              <a:rPr lang="es-CO" dirty="0"/>
              <a:t> hasta el cuarto grado de consanguinidad, segundo de afinidad, primero civil, o con quien estén ligados por matrimonio o unión permanente.</a:t>
            </a:r>
          </a:p>
          <a:p>
            <a:pPr marL="0" indent="0" algn="just">
              <a:buNone/>
            </a:pPr>
            <a:endParaRPr lang="es-CO" dirty="0"/>
          </a:p>
          <a:p>
            <a:pPr marL="0" indent="0" algn="just">
              <a:buNone/>
            </a:pPr>
            <a:r>
              <a:rPr lang="es-CO" dirty="0"/>
              <a:t>Tampoco podrán nombrar ni postular como servidores públicos, ni celebrar contratos estatales, con quienes hubieren intervenido en su postulación o designación, ni con personas que tengan con estas los mismos vínculos señalados en el inciso anterior</a:t>
            </a:r>
          </a:p>
        </p:txBody>
      </p:sp>
    </p:spTree>
    <p:extLst>
      <p:ext uri="{BB962C8B-B14F-4D97-AF65-F5344CB8AC3E}">
        <p14:creationId xmlns:p14="http://schemas.microsoft.com/office/powerpoint/2010/main" val="374563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B19FFF-FDE2-2CEA-BAB6-8B5D3B0E8EEE}"/>
              </a:ext>
            </a:extLst>
          </p:cNvPr>
          <p:cNvSpPr>
            <a:spLocks noGrp="1"/>
          </p:cNvSpPr>
          <p:nvPr>
            <p:ph type="title"/>
          </p:nvPr>
        </p:nvSpPr>
        <p:spPr/>
        <p:txBody>
          <a:bodyPr/>
          <a:lstStyle/>
          <a:p>
            <a:r>
              <a:rPr lang="es-CO" dirty="0"/>
              <a:t>Constitución </a:t>
            </a:r>
          </a:p>
        </p:txBody>
      </p:sp>
      <p:sp>
        <p:nvSpPr>
          <p:cNvPr id="3" name="Marcador de contenido 2">
            <a:extLst>
              <a:ext uri="{FF2B5EF4-FFF2-40B4-BE49-F238E27FC236}">
                <a16:creationId xmlns:a16="http://schemas.microsoft.com/office/drawing/2014/main" id="{9CC47EF5-D4AD-40D2-2B85-A42160D56BB6}"/>
              </a:ext>
            </a:extLst>
          </p:cNvPr>
          <p:cNvSpPr>
            <a:spLocks noGrp="1"/>
          </p:cNvSpPr>
          <p:nvPr>
            <p:ph idx="1"/>
          </p:nvPr>
        </p:nvSpPr>
        <p:spPr/>
        <p:txBody>
          <a:bodyPr>
            <a:normAutofit lnSpcReduction="10000"/>
          </a:bodyPr>
          <a:lstStyle/>
          <a:p>
            <a:pPr marL="0" indent="0">
              <a:buNone/>
            </a:pPr>
            <a:r>
              <a:rPr lang="es-CO" sz="2000" dirty="0">
                <a:solidFill>
                  <a:srgbClr val="FF0000"/>
                </a:solidFill>
              </a:rPr>
              <a:t>ARTICULO 127. </a:t>
            </a:r>
            <a:r>
              <a:rPr lang="es-CO" sz="2000" dirty="0"/>
              <a:t>Los servidores públicos no podrán celebrar, por sí o por interpuesta persona, o en representación de otro, contrato alguno con entidades públicas o con personas privadas que manejen o administren recursos públicos, salvo las excepciones legales.</a:t>
            </a:r>
          </a:p>
          <a:p>
            <a:pPr marL="0" indent="0">
              <a:buNone/>
            </a:pPr>
            <a:r>
              <a:rPr lang="es-CO" sz="2000" dirty="0"/>
              <a:t>A los empleados del Estado que se desempeñen en la Rama Judicial, en los órganos electorales, de control y de seguridad les está prohibido tomar parte en las actividades de los partidos y movimientos y en las controversias políticas, sin perjuicio de ejercer libremente el derecho al sufragio. A los miembros de la Fuerza Pública en servicio activo se les aplican las limitaciones contempladas en el artículo 219 de la Constitución.</a:t>
            </a:r>
          </a:p>
          <a:p>
            <a:pPr marL="0" indent="0">
              <a:buNone/>
            </a:pPr>
            <a:r>
              <a:rPr lang="es-CO" sz="2000" dirty="0"/>
              <a:t>Los empleados no contemplados en esta prohibición solo podrán participar en dichas actividades y controversias en las condiciones que señale la Ley Estatutaria.</a:t>
            </a:r>
          </a:p>
          <a:p>
            <a:pPr marL="0" indent="0">
              <a:buNone/>
            </a:pPr>
            <a:r>
              <a:rPr lang="es-CO" sz="2000" dirty="0"/>
              <a:t>La utilización del empleo para presionar a los ciudadanos a respaldar una causa o campaña política constituye causal de mala conducta.</a:t>
            </a:r>
          </a:p>
        </p:txBody>
      </p:sp>
    </p:spTree>
    <p:extLst>
      <p:ext uri="{BB962C8B-B14F-4D97-AF65-F5344CB8AC3E}">
        <p14:creationId xmlns:p14="http://schemas.microsoft.com/office/powerpoint/2010/main" val="32836815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D28A24-5BEA-72CC-C576-B4D93B9AE580}"/>
              </a:ext>
            </a:extLst>
          </p:cNvPr>
          <p:cNvSpPr>
            <a:spLocks noGrp="1"/>
          </p:cNvSpPr>
          <p:nvPr>
            <p:ph type="title"/>
          </p:nvPr>
        </p:nvSpPr>
        <p:spPr/>
        <p:txBody>
          <a:bodyPr/>
          <a:lstStyle/>
          <a:p>
            <a:r>
              <a:rPr lang="es-CO" dirty="0"/>
              <a:t>constitucional</a:t>
            </a:r>
          </a:p>
        </p:txBody>
      </p:sp>
      <p:sp>
        <p:nvSpPr>
          <p:cNvPr id="3" name="Marcador de contenido 2">
            <a:extLst>
              <a:ext uri="{FF2B5EF4-FFF2-40B4-BE49-F238E27FC236}">
                <a16:creationId xmlns:a16="http://schemas.microsoft.com/office/drawing/2014/main" id="{8F39B595-EDB7-1BB8-F593-DC259BC277F8}"/>
              </a:ext>
            </a:extLst>
          </p:cNvPr>
          <p:cNvSpPr>
            <a:spLocks noGrp="1"/>
          </p:cNvSpPr>
          <p:nvPr>
            <p:ph idx="1"/>
          </p:nvPr>
        </p:nvSpPr>
        <p:spPr/>
        <p:txBody>
          <a:bodyPr/>
          <a:lstStyle/>
          <a:p>
            <a:pPr algn="just"/>
            <a:r>
              <a:rPr lang="es-CO" b="1" i="0" u="none" strike="noStrike" dirty="0">
                <a:solidFill>
                  <a:srgbClr val="BE9E55"/>
                </a:solidFill>
                <a:effectLst/>
                <a:latin typeface="Open Sans" panose="020B0606030504020204" pitchFamily="34" charset="0"/>
              </a:rPr>
              <a:t>ARTICULO 128. </a:t>
            </a:r>
            <a:r>
              <a:rPr lang="es-CO" b="0" i="0" dirty="0">
                <a:solidFill>
                  <a:srgbClr val="4B4949"/>
                </a:solidFill>
                <a:effectLst/>
                <a:latin typeface="Open Sans" panose="020B0606030504020204" pitchFamily="34" charset="0"/>
              </a:rPr>
              <a:t>Nadie podrá desempeñar simultáneamente más de un empleo público ni recibir más de una asignación que provenga del tesoro público, o de empresas o de instituciones en las que tenga parte mayoritaria el Estado, salvo los casos expresamente determinados por la ley.</a:t>
            </a:r>
            <a:endParaRPr lang="es-CO" dirty="0"/>
          </a:p>
        </p:txBody>
      </p:sp>
    </p:spTree>
    <p:extLst>
      <p:ext uri="{BB962C8B-B14F-4D97-AF65-F5344CB8AC3E}">
        <p14:creationId xmlns:p14="http://schemas.microsoft.com/office/powerpoint/2010/main" val="5093445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339C36-598D-4953-C47B-003DE06E5F03}"/>
              </a:ext>
            </a:extLst>
          </p:cNvPr>
          <p:cNvSpPr>
            <a:spLocks noGrp="1"/>
          </p:cNvSpPr>
          <p:nvPr>
            <p:ph type="title"/>
          </p:nvPr>
        </p:nvSpPr>
        <p:spPr/>
        <p:txBody>
          <a:bodyPr/>
          <a:lstStyle/>
          <a:p>
            <a:r>
              <a:rPr lang="es-CO" dirty="0"/>
              <a:t>Ley 1437/2011</a:t>
            </a:r>
          </a:p>
        </p:txBody>
      </p:sp>
      <p:sp>
        <p:nvSpPr>
          <p:cNvPr id="3" name="Marcador de contenido 2">
            <a:extLst>
              <a:ext uri="{FF2B5EF4-FFF2-40B4-BE49-F238E27FC236}">
                <a16:creationId xmlns:a16="http://schemas.microsoft.com/office/drawing/2014/main" id="{D39CCE7E-EB3E-4F7E-E0DB-4CE93D368CEB}"/>
              </a:ext>
            </a:extLst>
          </p:cNvPr>
          <p:cNvSpPr>
            <a:spLocks noGrp="1"/>
          </p:cNvSpPr>
          <p:nvPr>
            <p:ph idx="1"/>
          </p:nvPr>
        </p:nvSpPr>
        <p:spPr/>
        <p:txBody>
          <a:bodyPr>
            <a:normAutofit fontScale="85000" lnSpcReduction="20000"/>
          </a:bodyPr>
          <a:lstStyle/>
          <a:p>
            <a:pPr marL="0" indent="0">
              <a:buNone/>
            </a:pPr>
            <a:r>
              <a:rPr lang="es-CO" sz="2800" dirty="0"/>
              <a:t>ARTÍCULO 74. Recursos contra los actos administrativos. Por regla general, contra los actos definitivos procederán los siguientes recursos:</a:t>
            </a:r>
          </a:p>
          <a:p>
            <a:pPr marL="0" indent="0">
              <a:buNone/>
            </a:pPr>
            <a:r>
              <a:rPr lang="es-CO" sz="2800" dirty="0"/>
              <a:t>1. El de </a:t>
            </a:r>
            <a:r>
              <a:rPr lang="es-CO" sz="2800" dirty="0">
                <a:solidFill>
                  <a:srgbClr val="FF0000"/>
                </a:solidFill>
              </a:rPr>
              <a:t>reposición</a:t>
            </a:r>
            <a:r>
              <a:rPr lang="es-CO" sz="2800" dirty="0"/>
              <a:t>, ante quien expidió la decisión para que la aclare, modifique, adicione o revoque.</a:t>
            </a:r>
          </a:p>
          <a:p>
            <a:pPr marL="0" indent="0">
              <a:buNone/>
            </a:pPr>
            <a:r>
              <a:rPr lang="es-CO" sz="2800" dirty="0"/>
              <a:t>2. El de </a:t>
            </a:r>
            <a:r>
              <a:rPr lang="es-CO" sz="2800" dirty="0">
                <a:solidFill>
                  <a:srgbClr val="FF0000"/>
                </a:solidFill>
              </a:rPr>
              <a:t>apelación</a:t>
            </a:r>
            <a:r>
              <a:rPr lang="es-CO" sz="2800" dirty="0"/>
              <a:t>, para ante el inmediato superior administrativo o funcional con el mismo propósito.</a:t>
            </a:r>
          </a:p>
          <a:p>
            <a:pPr marL="0" indent="0">
              <a:buNone/>
            </a:pPr>
            <a:r>
              <a:rPr lang="es-CO" sz="2800" dirty="0"/>
              <a:t>No habrá apelación de las decisiones de los Ministros, Directores de Departamento Administrativo, superintendentes y representantes legales de las entidades descentralizadas ni de los directores u organismos superiores de los órganos constitucionales autónomos.</a:t>
            </a:r>
          </a:p>
          <a:p>
            <a:pPr marL="0" indent="0">
              <a:buNone/>
            </a:pPr>
            <a:r>
              <a:rPr lang="es-CO" sz="2800" dirty="0"/>
              <a:t>(</a:t>
            </a:r>
            <a:r>
              <a:rPr lang="es-CO" sz="2800" dirty="0">
                <a:solidFill>
                  <a:srgbClr val="FF0000"/>
                </a:solidFill>
              </a:rPr>
              <a:t>queja</a:t>
            </a:r>
            <a:r>
              <a:rPr lang="es-CO" sz="2800" dirty="0"/>
              <a:t>)</a:t>
            </a:r>
          </a:p>
        </p:txBody>
      </p:sp>
    </p:spTree>
    <p:extLst>
      <p:ext uri="{BB962C8B-B14F-4D97-AF65-F5344CB8AC3E}">
        <p14:creationId xmlns:p14="http://schemas.microsoft.com/office/powerpoint/2010/main" val="28998906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790C7F-83D2-7EC5-638B-C86556559C2D}"/>
              </a:ext>
            </a:extLst>
          </p:cNvPr>
          <p:cNvSpPr>
            <a:spLocks noGrp="1"/>
          </p:cNvSpPr>
          <p:nvPr>
            <p:ph type="title"/>
          </p:nvPr>
        </p:nvSpPr>
        <p:spPr/>
        <p:txBody>
          <a:bodyPr/>
          <a:lstStyle/>
          <a:p>
            <a:r>
              <a:rPr lang="es-CO" dirty="0"/>
              <a:t>términos</a:t>
            </a:r>
          </a:p>
        </p:txBody>
      </p:sp>
      <p:sp>
        <p:nvSpPr>
          <p:cNvPr id="3" name="Marcador de contenido 2">
            <a:extLst>
              <a:ext uri="{FF2B5EF4-FFF2-40B4-BE49-F238E27FC236}">
                <a16:creationId xmlns:a16="http://schemas.microsoft.com/office/drawing/2014/main" id="{94BDABC9-6FE2-9E98-BF66-6D47B33FC7F2}"/>
              </a:ext>
            </a:extLst>
          </p:cNvPr>
          <p:cNvSpPr>
            <a:spLocks noGrp="1"/>
          </p:cNvSpPr>
          <p:nvPr>
            <p:ph idx="1"/>
          </p:nvPr>
        </p:nvSpPr>
        <p:spPr/>
        <p:txBody>
          <a:bodyPr>
            <a:normAutofit fontScale="85000" lnSpcReduction="10000"/>
          </a:bodyPr>
          <a:lstStyle/>
          <a:p>
            <a:pPr marL="0" indent="0">
              <a:buNone/>
            </a:pPr>
            <a:r>
              <a:rPr lang="es-CO" sz="2400" dirty="0"/>
              <a:t>ARTÍCULO 76. Oportunidad y presentación. Los recursos de reposición y apelación deberán interponerse por escrito en la diligencia de notificación personal, o dentro de los </a:t>
            </a:r>
            <a:r>
              <a:rPr lang="es-CO" sz="2400" b="1" dirty="0">
                <a:solidFill>
                  <a:srgbClr val="FF0000"/>
                </a:solidFill>
              </a:rPr>
              <a:t>diez (10) días </a:t>
            </a:r>
            <a:r>
              <a:rPr lang="es-CO" sz="2400" dirty="0"/>
              <a:t>siguientes a ella, o a la notificación por aviso, o al vencimiento del término de publicación, según el caso. Los recursos contra los actos presuntos podrán interponerse en cualquier tiempo, salvo en el evento en que se haya acudido ante el juez.</a:t>
            </a:r>
          </a:p>
          <a:p>
            <a:pPr marL="0" indent="0">
              <a:buNone/>
            </a:pPr>
            <a:r>
              <a:rPr lang="es-CO" sz="2400" dirty="0"/>
              <a:t>Los recursos se presentarán </a:t>
            </a:r>
            <a:r>
              <a:rPr lang="es-CO" sz="2400" dirty="0">
                <a:solidFill>
                  <a:srgbClr val="FF0000"/>
                </a:solidFill>
              </a:rPr>
              <a:t>ante el funcionario que dictó la decisión</a:t>
            </a:r>
            <a:r>
              <a:rPr lang="es-CO" sz="2400" dirty="0"/>
              <a:t>, salvo lo dispuesto para el de queja, y si quien fuere competente no quisiere recibirlos podrán presentarse ante el procurador regional o ante el personero municipal, para que ordene recibirlos y tramitarlos, e imponga las sanciones correspondientes, si a ello hubiere lugar.</a:t>
            </a:r>
          </a:p>
          <a:p>
            <a:pPr marL="0" indent="0">
              <a:buNone/>
            </a:pPr>
            <a:r>
              <a:rPr lang="es-CO" sz="2400" dirty="0"/>
              <a:t>El recurso de </a:t>
            </a:r>
            <a:r>
              <a:rPr lang="es-CO" sz="2400" dirty="0">
                <a:solidFill>
                  <a:srgbClr val="FF0000"/>
                </a:solidFill>
              </a:rPr>
              <a:t>apelación</a:t>
            </a:r>
            <a:r>
              <a:rPr lang="es-CO" sz="2400" dirty="0"/>
              <a:t> podrá interponerse directamente, o como subsidiario del de reposición y cuando proceda será obligatorio para acceder a la jurisdicción.</a:t>
            </a:r>
          </a:p>
          <a:p>
            <a:pPr marL="0" indent="0">
              <a:buNone/>
            </a:pPr>
            <a:r>
              <a:rPr lang="es-CO" sz="2400" dirty="0"/>
              <a:t>Los recursos de reposición y de queja no serán obligatorios (</a:t>
            </a:r>
            <a:r>
              <a:rPr lang="es-CO" sz="2400" dirty="0">
                <a:solidFill>
                  <a:srgbClr val="FF0000"/>
                </a:solidFill>
              </a:rPr>
              <a:t>apelación</a:t>
            </a:r>
            <a:r>
              <a:rPr lang="es-CO" sz="2400" dirty="0"/>
              <a:t>)</a:t>
            </a:r>
          </a:p>
        </p:txBody>
      </p:sp>
    </p:spTree>
    <p:extLst>
      <p:ext uri="{BB962C8B-B14F-4D97-AF65-F5344CB8AC3E}">
        <p14:creationId xmlns:p14="http://schemas.microsoft.com/office/powerpoint/2010/main" val="25361537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229D5C-2B36-8A4F-F592-DA810BDCB88B}"/>
              </a:ext>
            </a:extLst>
          </p:cNvPr>
          <p:cNvSpPr>
            <a:spLocks noGrp="1"/>
          </p:cNvSpPr>
          <p:nvPr>
            <p:ph type="title"/>
          </p:nvPr>
        </p:nvSpPr>
        <p:spPr/>
        <p:txBody>
          <a:bodyPr/>
          <a:lstStyle/>
          <a:p>
            <a:r>
              <a:rPr lang="es-CO" dirty="0"/>
              <a:t>FREDY HOYOS</a:t>
            </a:r>
          </a:p>
        </p:txBody>
      </p:sp>
      <p:sp>
        <p:nvSpPr>
          <p:cNvPr id="3" name="Marcador de contenido 2">
            <a:extLst>
              <a:ext uri="{FF2B5EF4-FFF2-40B4-BE49-F238E27FC236}">
                <a16:creationId xmlns:a16="http://schemas.microsoft.com/office/drawing/2014/main" id="{8A9487BF-73C2-78B2-8AFD-FDB7925874D8}"/>
              </a:ext>
            </a:extLst>
          </p:cNvPr>
          <p:cNvSpPr>
            <a:spLocks noGrp="1"/>
          </p:cNvSpPr>
          <p:nvPr>
            <p:ph idx="1"/>
          </p:nvPr>
        </p:nvSpPr>
        <p:spPr/>
        <p:txBody>
          <a:bodyPr>
            <a:normAutofit/>
          </a:bodyPr>
          <a:lstStyle/>
          <a:p>
            <a:pPr marL="0" indent="0">
              <a:buNone/>
            </a:pPr>
            <a:r>
              <a:rPr lang="es-CO" sz="7200" dirty="0">
                <a:solidFill>
                  <a:srgbClr val="FF0000"/>
                </a:solidFill>
              </a:rPr>
              <a:t>300 6494008</a:t>
            </a:r>
          </a:p>
        </p:txBody>
      </p:sp>
    </p:spTree>
    <p:extLst>
      <p:ext uri="{BB962C8B-B14F-4D97-AF65-F5344CB8AC3E}">
        <p14:creationId xmlns:p14="http://schemas.microsoft.com/office/powerpoint/2010/main" val="337480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76D509-41A1-422E-86E4-703CBBE06880}"/>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233DBA52-8BEC-4E8D-832A-DE1819B626B2}"/>
              </a:ext>
            </a:extLst>
          </p:cNvPr>
          <p:cNvSpPr>
            <a:spLocks noGrp="1"/>
          </p:cNvSpPr>
          <p:nvPr>
            <p:ph idx="1"/>
          </p:nvPr>
        </p:nvSpPr>
        <p:spPr/>
        <p:txBody>
          <a:bodyPr/>
          <a:lstStyle/>
          <a:p>
            <a:endParaRPr lang="es-CO"/>
          </a:p>
        </p:txBody>
      </p:sp>
    </p:spTree>
    <p:extLst>
      <p:ext uri="{BB962C8B-B14F-4D97-AF65-F5344CB8AC3E}">
        <p14:creationId xmlns:p14="http://schemas.microsoft.com/office/powerpoint/2010/main" val="2081792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F0474E-5E0A-B21C-8A26-2990D88F2AE0}"/>
              </a:ext>
            </a:extLst>
          </p:cNvPr>
          <p:cNvSpPr>
            <a:spLocks noGrp="1"/>
          </p:cNvSpPr>
          <p:nvPr>
            <p:ph type="title"/>
          </p:nvPr>
        </p:nvSpPr>
        <p:spPr/>
        <p:txBody>
          <a:bodyPr/>
          <a:lstStyle/>
          <a:p>
            <a:r>
              <a:rPr lang="es-CO" dirty="0"/>
              <a:t>Análisis de antecedentes</a:t>
            </a:r>
          </a:p>
        </p:txBody>
      </p:sp>
      <p:sp>
        <p:nvSpPr>
          <p:cNvPr id="3" name="Marcador de contenido 2">
            <a:extLst>
              <a:ext uri="{FF2B5EF4-FFF2-40B4-BE49-F238E27FC236}">
                <a16:creationId xmlns:a16="http://schemas.microsoft.com/office/drawing/2014/main" id="{9CE065A6-C71D-EC7F-8642-02436AB6CB7D}"/>
              </a:ext>
            </a:extLst>
          </p:cNvPr>
          <p:cNvSpPr>
            <a:spLocks noGrp="1"/>
          </p:cNvSpPr>
          <p:nvPr>
            <p:ph idx="1"/>
          </p:nvPr>
        </p:nvSpPr>
        <p:spPr/>
        <p:txBody>
          <a:bodyPr/>
          <a:lstStyle/>
          <a:p>
            <a:r>
              <a:rPr lang="es-CO" dirty="0"/>
              <a:t>Valoración</a:t>
            </a:r>
          </a:p>
          <a:p>
            <a:r>
              <a:rPr lang="es-CO" dirty="0"/>
              <a:t>Educación formal, informal. </a:t>
            </a:r>
          </a:p>
          <a:p>
            <a:r>
              <a:rPr lang="es-CO" dirty="0"/>
              <a:t>Lista de elegibles</a:t>
            </a:r>
          </a:p>
          <a:p>
            <a:r>
              <a:rPr lang="es-CO" dirty="0"/>
              <a:t>Vigencia de 2 años</a:t>
            </a:r>
          </a:p>
          <a:p>
            <a:r>
              <a:rPr lang="es-CO" dirty="0"/>
              <a:t>Renuncia, no pasa periodo de prueba (6 meses), o crean mas vacantes.</a:t>
            </a:r>
          </a:p>
        </p:txBody>
      </p:sp>
    </p:spTree>
    <p:extLst>
      <p:ext uri="{BB962C8B-B14F-4D97-AF65-F5344CB8AC3E}">
        <p14:creationId xmlns:p14="http://schemas.microsoft.com/office/powerpoint/2010/main" val="2140336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98BF50-7F1F-8E38-2A0A-8DCFA2E2319E}"/>
              </a:ext>
            </a:extLst>
          </p:cNvPr>
          <p:cNvSpPr>
            <a:spLocks noGrp="1"/>
          </p:cNvSpPr>
          <p:nvPr>
            <p:ph type="title"/>
          </p:nvPr>
        </p:nvSpPr>
        <p:spPr/>
        <p:txBody>
          <a:bodyPr/>
          <a:lstStyle/>
          <a:p>
            <a:r>
              <a:rPr lang="es-CO" dirty="0"/>
              <a:t>Gestión documental (Archivo)</a:t>
            </a:r>
          </a:p>
        </p:txBody>
      </p:sp>
      <p:sp>
        <p:nvSpPr>
          <p:cNvPr id="3" name="Marcador de contenido 2">
            <a:extLst>
              <a:ext uri="{FF2B5EF4-FFF2-40B4-BE49-F238E27FC236}">
                <a16:creationId xmlns:a16="http://schemas.microsoft.com/office/drawing/2014/main" id="{7CC56D31-38CE-A60E-FC81-CCDF9DCEB57D}"/>
              </a:ext>
            </a:extLst>
          </p:cNvPr>
          <p:cNvSpPr>
            <a:spLocks noGrp="1"/>
          </p:cNvSpPr>
          <p:nvPr>
            <p:ph idx="1"/>
          </p:nvPr>
        </p:nvSpPr>
        <p:spPr/>
        <p:txBody>
          <a:bodyPr>
            <a:normAutofit fontScale="92500"/>
          </a:bodyPr>
          <a:lstStyle/>
          <a:p>
            <a:r>
              <a:rPr lang="es-CO" dirty="0"/>
              <a:t>Ley 594 de 2000</a:t>
            </a:r>
          </a:p>
          <a:p>
            <a:r>
              <a:rPr lang="es-CO" dirty="0"/>
              <a:t>Regula la función archivística del estado</a:t>
            </a:r>
          </a:p>
          <a:p>
            <a:r>
              <a:rPr lang="es-CO" dirty="0"/>
              <a:t>Ver conceptos básicos origen hasta el destino final</a:t>
            </a:r>
          </a:p>
          <a:p>
            <a:r>
              <a:rPr lang="es-CO" dirty="0"/>
              <a:t>Soporte documental </a:t>
            </a:r>
          </a:p>
          <a:p>
            <a:r>
              <a:rPr lang="es-CO" dirty="0"/>
              <a:t>Tabla de retención documental </a:t>
            </a:r>
          </a:p>
          <a:p>
            <a:r>
              <a:rPr lang="es-CO" dirty="0"/>
              <a:t>Archivo de gestión 2 años</a:t>
            </a:r>
          </a:p>
          <a:p>
            <a:r>
              <a:rPr lang="es-CO" dirty="0"/>
              <a:t>Archivo central 5</a:t>
            </a:r>
          </a:p>
          <a:p>
            <a:r>
              <a:rPr lang="es-CO" dirty="0"/>
              <a:t>Archivo histórico </a:t>
            </a:r>
          </a:p>
        </p:txBody>
      </p:sp>
    </p:spTree>
    <p:extLst>
      <p:ext uri="{BB962C8B-B14F-4D97-AF65-F5344CB8AC3E}">
        <p14:creationId xmlns:p14="http://schemas.microsoft.com/office/powerpoint/2010/main" val="612133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926140-E0E8-26D4-6521-1B193E25E176}"/>
              </a:ext>
            </a:extLst>
          </p:cNvPr>
          <p:cNvSpPr>
            <a:spLocks noGrp="1"/>
          </p:cNvSpPr>
          <p:nvPr>
            <p:ph type="title"/>
          </p:nvPr>
        </p:nvSpPr>
        <p:spPr/>
        <p:txBody>
          <a:bodyPr>
            <a:normAutofit fontScale="90000"/>
          </a:bodyPr>
          <a:lstStyle/>
          <a:p>
            <a:r>
              <a:rPr lang="es-CO" dirty="0"/>
              <a:t>Archivos</a:t>
            </a:r>
            <a:br>
              <a:rPr lang="es-CO" dirty="0"/>
            </a:br>
            <a:endParaRPr lang="es-CO" dirty="0"/>
          </a:p>
        </p:txBody>
      </p:sp>
      <p:sp>
        <p:nvSpPr>
          <p:cNvPr id="3" name="Marcador de contenido 2">
            <a:extLst>
              <a:ext uri="{FF2B5EF4-FFF2-40B4-BE49-F238E27FC236}">
                <a16:creationId xmlns:a16="http://schemas.microsoft.com/office/drawing/2014/main" id="{CB14D2D8-A98F-B991-B341-2B9FC73BD8B5}"/>
              </a:ext>
            </a:extLst>
          </p:cNvPr>
          <p:cNvSpPr>
            <a:spLocks noGrp="1"/>
          </p:cNvSpPr>
          <p:nvPr>
            <p:ph idx="1"/>
          </p:nvPr>
        </p:nvSpPr>
        <p:spPr/>
        <p:txBody>
          <a:bodyPr/>
          <a:lstStyle/>
          <a:p>
            <a:r>
              <a:rPr lang="es-CO" dirty="0"/>
              <a:t>Nación</a:t>
            </a:r>
          </a:p>
          <a:p>
            <a:r>
              <a:rPr lang="es-CO" dirty="0"/>
              <a:t>Departamento </a:t>
            </a:r>
          </a:p>
          <a:p>
            <a:r>
              <a:rPr lang="es-CO" dirty="0"/>
              <a:t>Municipio</a:t>
            </a:r>
          </a:p>
          <a:p>
            <a:r>
              <a:rPr lang="es-CO" dirty="0"/>
              <a:t>Distrito</a:t>
            </a:r>
          </a:p>
        </p:txBody>
      </p:sp>
    </p:spTree>
    <p:extLst>
      <p:ext uri="{BB962C8B-B14F-4D97-AF65-F5344CB8AC3E}">
        <p14:creationId xmlns:p14="http://schemas.microsoft.com/office/powerpoint/2010/main" val="136784676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16430</TotalTime>
  <Words>3525</Words>
  <Application>Microsoft Office PowerPoint</Application>
  <PresentationFormat>Presentación en pantalla (4:3)</PresentationFormat>
  <Paragraphs>295</Paragraphs>
  <Slides>59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59</vt:i4>
      </vt:variant>
    </vt:vector>
  </HeadingPairs>
  <TitlesOfParts>
    <vt:vector size="65" baseType="lpstr">
      <vt:lpstr>Calibri</vt:lpstr>
      <vt:lpstr>Franklin Gothic Book</vt:lpstr>
      <vt:lpstr>Franklin Gothic Medium</vt:lpstr>
      <vt:lpstr>Open Sans</vt:lpstr>
      <vt:lpstr>Wingdings 2</vt:lpstr>
      <vt:lpstr>Viajes</vt:lpstr>
      <vt:lpstr>Concurso público</vt:lpstr>
      <vt:lpstr>Presentación de PowerPoint</vt:lpstr>
      <vt:lpstr>BASES DEL CONCURSO</vt:lpstr>
      <vt:lpstr>Presentación de PowerPoint</vt:lpstr>
      <vt:lpstr>Concurso Antioquia 3</vt:lpstr>
      <vt:lpstr>Presentación de PowerPoint</vt:lpstr>
      <vt:lpstr>Análisis de antecedentes</vt:lpstr>
      <vt:lpstr>Gestión documental (Archivo)</vt:lpstr>
      <vt:lpstr>Archivos </vt:lpstr>
      <vt:lpstr>Estructura del estado (art. 113cp)</vt:lpstr>
      <vt:lpstr>Presidente </vt:lpstr>
      <vt:lpstr>Estado </vt:lpstr>
      <vt:lpstr>Orden departamental</vt:lpstr>
      <vt:lpstr>Orden municipal y distrital</vt:lpstr>
      <vt:lpstr>Rama judicial</vt:lpstr>
      <vt:lpstr>Jurisdicción ordinaria</vt:lpstr>
      <vt:lpstr>Contenciosa administrativa</vt:lpstr>
      <vt:lpstr>Jurisdicción constitucional</vt:lpstr>
      <vt:lpstr>Justicias especiales</vt:lpstr>
      <vt:lpstr>Rama judicial otros organismos</vt:lpstr>
      <vt:lpstr>Rama legislativa</vt:lpstr>
      <vt:lpstr>leyes</vt:lpstr>
      <vt:lpstr>Estados de excepción </vt:lpstr>
      <vt:lpstr>Órganos de control</vt:lpstr>
      <vt:lpstr>Órganos de control</vt:lpstr>
      <vt:lpstr>Otros órganos</vt:lpstr>
      <vt:lpstr>Que es una constitución?</vt:lpstr>
      <vt:lpstr>Constitución política</vt:lpstr>
      <vt:lpstr>constitucional</vt:lpstr>
      <vt:lpstr>Constitución </vt:lpstr>
      <vt:lpstr>constitución</vt:lpstr>
      <vt:lpstr>Habeas corpus 36 horas. </vt:lpstr>
      <vt:lpstr>constitución</vt:lpstr>
      <vt:lpstr>educacion</vt:lpstr>
      <vt:lpstr>ACCION DE TUTELA</vt:lpstr>
      <vt:lpstr>TUETELA</vt:lpstr>
      <vt:lpstr>ACCIONES CONSTITUCIONALES</vt:lpstr>
      <vt:lpstr>Acción popular y de grupo</vt:lpstr>
      <vt:lpstr>Derecho de petición (ley 1755/2015)</vt:lpstr>
      <vt:lpstr>definición</vt:lpstr>
      <vt:lpstr>Presentación y radicación</vt:lpstr>
      <vt:lpstr>radicación</vt:lpstr>
      <vt:lpstr>constitucional</vt:lpstr>
      <vt:lpstr>constitucional</vt:lpstr>
      <vt:lpstr>Mecanismos de participación</vt:lpstr>
      <vt:lpstr>constitucional</vt:lpstr>
      <vt:lpstr>constitucional</vt:lpstr>
      <vt:lpstr>constitucional</vt:lpstr>
      <vt:lpstr>constitucional</vt:lpstr>
      <vt:lpstr>constitucional</vt:lpstr>
      <vt:lpstr>Servidor público</vt:lpstr>
      <vt:lpstr>constitucional</vt:lpstr>
      <vt:lpstr>constitucional</vt:lpstr>
      <vt:lpstr>constitucional</vt:lpstr>
      <vt:lpstr>Constitución </vt:lpstr>
      <vt:lpstr>constitucional</vt:lpstr>
      <vt:lpstr>Ley 1437/2011</vt:lpstr>
      <vt:lpstr>términos</vt:lpstr>
      <vt:lpstr>FREDY HOYOS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Actualización en derechos sindicales y elección de delegados</dc:title>
  <dc:creator>FREDY</dc:creator>
  <cp:lastModifiedBy>Administrador Nepo</cp:lastModifiedBy>
  <cp:revision>132</cp:revision>
  <dcterms:created xsi:type="dcterms:W3CDTF">2017-06-23T03:28:24Z</dcterms:created>
  <dcterms:modified xsi:type="dcterms:W3CDTF">2025-01-23T15:53:25Z</dcterms:modified>
</cp:coreProperties>
</file>