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7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9" r:id="rId29"/>
    <p:sldId id="288" r:id="rId30"/>
    <p:sldId id="290" r:id="rId31"/>
    <p:sldId id="291" r:id="rId32"/>
    <p:sldId id="292" r:id="rId3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5A5C70-CCD6-46F3-B0DD-16CB95BFF217}" v="1" dt="2024-10-02T12:59:49.124"/>
    <p1510:client id="{B0874917-1BCF-400A-A85B-C7C227C1EF99}" v="506" dt="2024-10-01T17:20:36.432"/>
    <p1510:client id="{FC6E080B-137C-4D86-8EB1-CE34DCCC02B4}" v="203" dt="2024-10-01T19:09:10.6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5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4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9361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58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5629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50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76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9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21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80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85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90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790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72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6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2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2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07067" y="820058"/>
            <a:ext cx="7766936" cy="896398"/>
          </a:xfrm>
        </p:spPr>
        <p:txBody>
          <a:bodyPr/>
          <a:lstStyle/>
          <a:p>
            <a:pPr algn="ctr"/>
            <a:r>
              <a:rPr lang="es-ES" sz="3200" b="1" i="1" dirty="0">
                <a:solidFill>
                  <a:srgbClr val="000000"/>
                </a:solidFill>
                <a:latin typeface="Arial"/>
                <a:cs typeface="Arial"/>
              </a:rPr>
              <a:t>Definición de competencias</a:t>
            </a:r>
            <a:endParaRPr lang="es-ES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07067" y="2006738"/>
            <a:ext cx="7766936" cy="4036041"/>
          </a:xfrm>
        </p:spPr>
        <p:txBody>
          <a:bodyPr>
            <a:normAutofit/>
          </a:bodyPr>
          <a:lstStyle/>
          <a:p>
            <a:pPr algn="just"/>
            <a:r>
              <a:rPr lang="es-ES" sz="3600">
                <a:solidFill>
                  <a:srgbClr val="000000"/>
                </a:solidFill>
                <a:latin typeface="Arial"/>
                <a:cs typeface="Arial"/>
              </a:rPr>
              <a:t>Las competencias laborales se definen como la capacidad de una persona para desempeñar, en diferentes contextos y con base en los requerimientos de calidad y resultados esperados en el sector público    </a:t>
            </a:r>
            <a:r>
              <a:rPr lang="es-ES" sz="1100" b="1">
                <a:solidFill>
                  <a:srgbClr val="000000"/>
                </a:solidFill>
                <a:latin typeface="Arial"/>
                <a:cs typeface="Arial"/>
              </a:rPr>
              <a:t>Artículo 2.2.4.2 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2406273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352249"/>
              </p:ext>
            </p:extLst>
          </p:nvPr>
        </p:nvGraphicFramePr>
        <p:xfrm>
          <a:off x="993423" y="2020711"/>
          <a:ext cx="8692446" cy="4530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6826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Orientación a resultados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Identificar, incorporar y aplicar nuevos conocimientos sobre regulaciones vigentes, tecnologías disponibles, métodos y programas de trabajo, para mantener actualizada la efectividad de sus prácticas laborales y su visión del contexto. 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Asume la responsabilidad por sus resultados.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Trabaja con base en objetivos claramente establecidos y realistas.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Diseña y utiliza indicadores para medir y comprobar los resultados obtenidos.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109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134857"/>
              </p:ext>
            </p:extLst>
          </p:nvPr>
        </p:nvGraphicFramePr>
        <p:xfrm>
          <a:off x="993423" y="2020711"/>
          <a:ext cx="8692446" cy="3348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6826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Orientación a resultados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Identificar, incorporar y aplicar nuevos conocimientos sobre regulaciones vigentes, tecnologías disponibles, métodos y programas de trabajo, para mantener actualizada la efectividad de sus prácticas laborales y su visión del contexto. 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Adopta medidas para minimizar riesgos.</a:t>
                      </a:r>
                    </a:p>
                    <a:p>
                      <a:pPr marL="342900" indent="-3429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Plantea estrategias para alcanzar o superar los resultados esperados.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878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078411"/>
              </p:ext>
            </p:extLst>
          </p:nvPr>
        </p:nvGraphicFramePr>
        <p:xfrm>
          <a:off x="993423" y="2020711"/>
          <a:ext cx="8692446" cy="40007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6826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Orientación a resultados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Identificar, incorporar y aplicar nuevos conocimientos sobre regulaciones vigentes, tecnologías disponibles, métodos y programas de trabajo, para mantener actualizada la efectividad de sus prácticas laborales y su visión del contexto. 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Se fija metas y obtiene los resultados institucionales esperados.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Cumple con oportunidad las funciones de acuerdo con los estándares, objetivos y tiempos establecidos por la entidad.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9656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409092"/>
              </p:ext>
            </p:extLst>
          </p:nvPr>
        </p:nvGraphicFramePr>
        <p:xfrm>
          <a:off x="993423" y="2020711"/>
          <a:ext cx="8692446" cy="39040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6826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Orientación a resultados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Identificar, incorporar y aplicar nuevos conocimientos sobre regulaciones vigentes, tecnologías disponibles, métodos y programas de trabajo, para mantener actualizada la efectividad de sus prácticas laborales y su visión del contexto. 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-Gestiona recursos para mejorar la productividad y toma medidas necesarias para minimizar los riesgos.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Aporta elementos para la consecución de resultados enmarcando sus productos y/o servicios dentro de la normas que rigen a la entidad.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0837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7566922"/>
              </p:ext>
            </p:extLst>
          </p:nvPr>
        </p:nvGraphicFramePr>
        <p:xfrm>
          <a:off x="1117600" y="2020711"/>
          <a:ext cx="8568269" cy="3348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Orientación al usuario y al ciudadano.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Dirigir las decisiones y acciones a la satisfacción de las necesidades e intereses de los usuarios (internos y externos) y de los ciudadanos, de conformidad con las responsabilidades públicas asignadas a la entidad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Evalúa de forma regular el grado de consecución de los objetivos.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Valora y atiende las necesidades y peticiones de los usuarios y de los ciudadanos de forma oportuna.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603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189061"/>
              </p:ext>
            </p:extLst>
          </p:nvPr>
        </p:nvGraphicFramePr>
        <p:xfrm>
          <a:off x="1117600" y="2020711"/>
          <a:ext cx="8568269" cy="36746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Orientación al usuario y al ciudadano.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Dirigir las decisiones y acciones a la satisfacción de las necesidades e intereses de los usuarios (internos y externos) y de los ciudadanos, de conformidad con las responsabilidades públicas asignadas a la entidad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Reconoce la interdependencia entre su trabajo y el de otros.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Establece mecanismos para conocer las necesidades e inquietudes de los usuarios y ciudadanos.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3231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1322918"/>
              </p:ext>
            </p:extLst>
          </p:nvPr>
        </p:nvGraphicFramePr>
        <p:xfrm>
          <a:off x="1117600" y="2020711"/>
          <a:ext cx="8568269" cy="3285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Orientación al usuario y al ciudadano.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Dirigir las decisiones y acciones a la satisfacción de las necesidades e intereses de los usuarios (internos y externos) y de los ciudadanos, de conformidad con las responsabilidades públicas asignadas a la entidad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Incorpora las necesidades de usuarios y ciudadanos en los proyectos institucionales, teniendo en cuenta la visión de servicio a corto, mediano y largo plazo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29857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175396"/>
              </p:ext>
            </p:extLst>
          </p:nvPr>
        </p:nvGraphicFramePr>
        <p:xfrm>
          <a:off x="1117600" y="2020711"/>
          <a:ext cx="8568269" cy="36746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Orientación al usuario y al ciudadano.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Dirigir las decisiones y acciones a la satisfacción de las necesidades e intereses de los usuarios (internos y externos) y de los ciudadanos, de conformidad con las responsabilidades públicas asignadas a la entidad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Aplica los conceptos de no estigmatización y no discriminación y genera espacios y lenguaje incluyente.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Escucha activamente e informa con veracidad al usuario o ciudadano.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914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6994304"/>
              </p:ext>
            </p:extLst>
          </p:nvPr>
        </p:nvGraphicFramePr>
        <p:xfrm>
          <a:off x="1117600" y="2020711"/>
          <a:ext cx="8568269" cy="3285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Compromiso con la organización.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Alinear el propio comportamiento a las necesidades, prioridades y metas organizacionales.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Promueve el cumplimiento de las metas de la organización y respeta sus normas.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Antepone las necesidades de la organización a sus propias necesidades.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6487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642131"/>
              </p:ext>
            </p:extLst>
          </p:nvPr>
        </p:nvGraphicFramePr>
        <p:xfrm>
          <a:off x="1117600" y="2020711"/>
          <a:ext cx="8568269" cy="3348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Compromiso con la organización.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Alinear el propio comportamiento a las necesidades, prioridades y metas organizacionales.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Demuestra sentido de pertenencia en todas sus actuaciones.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Toma iniciativa de colaborar con sus compañeros y con otras áreas cuando se requiere, sin descuidar sus tareas.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0796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F13E22-5BD5-7372-330C-3BE0B49F3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3200" b="1" i="1" dirty="0">
                <a:solidFill>
                  <a:srgbClr val="000000"/>
                </a:solidFill>
                <a:latin typeface="Arial"/>
                <a:cs typeface="Arial"/>
              </a:rPr>
              <a:t>Componentes</a:t>
            </a:r>
            <a:br>
              <a:rPr lang="es-ES" sz="3200" b="1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s-ES" sz="3200" b="1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s-ES" sz="2000" dirty="0">
                <a:solidFill>
                  <a:srgbClr val="000000"/>
                </a:solidFill>
                <a:latin typeface="Arial"/>
                <a:cs typeface="Arial"/>
              </a:rPr>
              <a:t>Las competencias laborales se determinarán con base en el contenido funcional de un empleo, e incluirán los siguientes componentes: </a:t>
            </a:r>
            <a:endParaRPr lang="es-ES" sz="2000" dirty="0">
              <a:solidFill>
                <a:srgbClr val="90C226"/>
              </a:solidFill>
              <a:latin typeface="Trebuchet MS" panose="020B0603020202020204"/>
              <a:cs typeface="Arial"/>
            </a:endParaRPr>
          </a:p>
          <a:p>
            <a:endParaRPr lang="es-ES" sz="3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87EAA7-E92F-91F2-08EE-C1A07AC79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59731"/>
            <a:ext cx="8596668" cy="348163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s-ES" sz="2800">
                <a:solidFill>
                  <a:srgbClr val="000000"/>
                </a:solidFill>
                <a:latin typeface="Arial"/>
                <a:cs typeface="Arial"/>
              </a:rPr>
              <a:t>1. Requisitos de estudio y experiencia del empleo, los cuales deben estar en ar­monía con lo dispuesto en los Decretos-ley 770 y 785 de 2005, y sus decretos reglamentarios, según el nivel jerárquico en que se agrupen los empleos. </a:t>
            </a:r>
            <a:endParaRPr lang="es-ES" sz="2800"/>
          </a:p>
          <a:p>
            <a:pPr algn="just"/>
            <a:r>
              <a:rPr lang="es-ES" sz="2800">
                <a:solidFill>
                  <a:srgbClr val="000000"/>
                </a:solidFill>
                <a:latin typeface="Arial"/>
                <a:cs typeface="Arial"/>
              </a:rPr>
              <a:t>2. Las competencias funcionales del empleo. </a:t>
            </a:r>
            <a:endParaRPr lang="es-ES" sz="2800"/>
          </a:p>
          <a:p>
            <a:pPr algn="just"/>
            <a:r>
              <a:rPr lang="es-ES" sz="2800">
                <a:solidFill>
                  <a:srgbClr val="000000"/>
                </a:solidFill>
                <a:latin typeface="Arial"/>
                <a:cs typeface="Arial"/>
              </a:rPr>
              <a:t>3. Las competencias comportamentales.      </a:t>
            </a:r>
            <a:r>
              <a:rPr lang="es-ES" sz="1100" b="1">
                <a:solidFill>
                  <a:srgbClr val="000000"/>
                </a:solidFill>
                <a:latin typeface="Arial"/>
                <a:cs typeface="Arial"/>
              </a:rPr>
              <a:t>Artículo 2.2.4.3 </a:t>
            </a:r>
            <a:endParaRPr lang="es-ES" sz="2800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5334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1669601"/>
              </p:ext>
            </p:extLst>
          </p:nvPr>
        </p:nvGraphicFramePr>
        <p:xfrm>
          <a:off x="1117600" y="2020711"/>
          <a:ext cx="8568269" cy="34500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Trabajo en equipo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Trabajar con otros de forma integrada y armónica para la consecución de metas institucionales comunes.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Cumple los compromisos que adquiere con el equipo.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Respeta la diversidad de criterios y opiniones de los miembros del equipo.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726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3408855"/>
              </p:ext>
            </p:extLst>
          </p:nvPr>
        </p:nvGraphicFramePr>
        <p:xfrm>
          <a:off x="1055511" y="1818994"/>
          <a:ext cx="8568269" cy="42039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Trabajo en equipo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Trabajar con otros de forma integrada y armónica para la consecución de metas institucionales comunes.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Asume su responsabilidad como miembro de un equipo de trabajo y se enfoca en contribuir con el compromiso y la motivación de sus miembros.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9917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1366522"/>
              </p:ext>
            </p:extLst>
          </p:nvPr>
        </p:nvGraphicFramePr>
        <p:xfrm>
          <a:off x="1055511" y="1818994"/>
          <a:ext cx="8568269" cy="3285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Trabajo en equipo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Trabajar con otros de forma integrada y armónica para la consecución de metas institucionales comunes.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Planifica las propias acciones teniendo en cuenta su repercusión en la consecución de los objetivos grupales.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2396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0005902"/>
              </p:ext>
            </p:extLst>
          </p:nvPr>
        </p:nvGraphicFramePr>
        <p:xfrm>
          <a:off x="1055511" y="1818994"/>
          <a:ext cx="8568269" cy="4559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4559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Trabajo en equipo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Trabajar con otros de forma integrada y armónica para la consecución de metas institucionales comunes.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Establece una comunicación directa con los miembros del equipo que permite compartir información e ideas en condición de respeto y cordialidad.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41335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137269"/>
              </p:ext>
            </p:extLst>
          </p:nvPr>
        </p:nvGraphicFramePr>
        <p:xfrm>
          <a:off x="1055511" y="1818994"/>
          <a:ext cx="8568269" cy="4559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4559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Trabajo en equipo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Trabajar con otros de forma integrada y armónica para la consecución de metas institucionales comunes.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Integra a los nuevos miembros y facilita su proceso de reconocimiento y apropiación de las actividades a cargo del equipo.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EAF67E72-2840-447E-8DFC-B82AB0A32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3409" y="3017484"/>
            <a:ext cx="1085182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6344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8511465"/>
              </p:ext>
            </p:extLst>
          </p:nvPr>
        </p:nvGraphicFramePr>
        <p:xfrm>
          <a:off x="1055511" y="1818994"/>
          <a:ext cx="8568269" cy="4559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4559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Trabajo en equipo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Trabajar con otros de forma integrada y armónica para la consecución de metas institucionales comunes.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Acepta y se adapta fácilmente a las nuevas situaciones.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Responde al cambio con flexibilidad.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3363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272309"/>
              </p:ext>
            </p:extLst>
          </p:nvPr>
        </p:nvGraphicFramePr>
        <p:xfrm>
          <a:off x="1066800" y="1739265"/>
          <a:ext cx="8568269" cy="4559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4559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Trabajo en equipo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Trabajar con otros de forma integrada y armónica para la consecución de metas institucionales comunes.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Apoya a la entidad en nuevas decisiones y coopera activamente en la implementación de nuevos objetivos, forma de trabajo y procedimientos.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Promueve al grupo para que se adapten en las nuevas condiciones.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84367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5F6E8A-1E8C-47C9-8B5C-829B4C499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b="1" i="1" dirty="0">
                <a:solidFill>
                  <a:srgbClr val="333333"/>
                </a:solidFill>
                <a:effectLst/>
                <a:latin typeface="Work Sans" pitchFamily="2" charset="0"/>
              </a:rPr>
              <a:t>Competencias Comportamentales por nivel jerárquico.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64C4FB-8476-40C4-ACCD-728E9304B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087811"/>
          </a:xfrm>
        </p:spPr>
        <p:txBody>
          <a:bodyPr>
            <a:normAutofit/>
          </a:bodyPr>
          <a:lstStyle/>
          <a:p>
            <a:r>
              <a:rPr lang="es-MX" sz="3200" b="0" i="0" dirty="0">
                <a:solidFill>
                  <a:srgbClr val="333333"/>
                </a:solidFill>
                <a:effectLst/>
                <a:latin typeface="Work Sans" pitchFamily="2" charset="0"/>
              </a:rPr>
              <a:t>Las siguientes son las competencias comportamentales que, como mínimo, deben establecer las entidades para cada nivel jerárquico de empleos; cada entidad podrá adicionarlas con fundamento en sus particularidades:</a:t>
            </a:r>
          </a:p>
          <a:p>
            <a:pPr marL="0" indent="0">
              <a:buNone/>
            </a:pPr>
            <a:r>
              <a:rPr lang="es-CO" sz="1200" dirty="0"/>
              <a:t>                                                                                                                                                                                                                      ARTÍCULO 2.2.4.8. </a:t>
            </a:r>
          </a:p>
          <a:p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29063710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69AEDD-37F8-4AE0-94B8-63A78C8B2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s-MX" dirty="0"/>
            </a:br>
            <a:r>
              <a:rPr lang="es-MX" sz="4400" dirty="0"/>
              <a:t>Nivel Asistencial</a:t>
            </a:r>
            <a:br>
              <a:rPr lang="es-MX" dirty="0"/>
            </a:b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90A7C8-5635-418A-B8CE-F72F347D2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CO" sz="3600" dirty="0"/>
          </a:p>
          <a:p>
            <a:r>
              <a:rPr lang="es-CO" sz="3600" dirty="0"/>
              <a:t>Nivel Directivo</a:t>
            </a:r>
          </a:p>
          <a:p>
            <a:r>
              <a:rPr lang="es-CO" sz="3600" dirty="0"/>
              <a:t>Nivel Asesor</a:t>
            </a:r>
          </a:p>
          <a:p>
            <a:r>
              <a:rPr lang="es-CO" sz="3600" dirty="0"/>
              <a:t>Nivel Profesional</a:t>
            </a:r>
          </a:p>
          <a:p>
            <a:r>
              <a:rPr lang="es-CO" sz="3600" dirty="0"/>
              <a:t>Nivel Técnico</a:t>
            </a:r>
          </a:p>
        </p:txBody>
      </p:sp>
    </p:spTree>
    <p:extLst>
      <p:ext uri="{BB962C8B-B14F-4D97-AF65-F5344CB8AC3E}">
        <p14:creationId xmlns:p14="http://schemas.microsoft.com/office/powerpoint/2010/main" val="18714547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779" y="442912"/>
            <a:ext cx="8596668" cy="1320800"/>
          </a:xfrm>
        </p:spPr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8395920"/>
              </p:ext>
            </p:extLst>
          </p:nvPr>
        </p:nvGraphicFramePr>
        <p:xfrm>
          <a:off x="1010445" y="1270368"/>
          <a:ext cx="8568269" cy="5080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4559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Manejo de la información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Manejar con responsabilidad la información personal e institucional de que dispone.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Maneja con responsabilidad las informaciones personales e institucionales de que dispone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Evade temas que indagan sobre información confidencial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Recoge solo información imprescindible para el desarrollo de la tarea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571980"/>
              </p:ext>
            </p:extLst>
          </p:nvPr>
        </p:nvGraphicFramePr>
        <p:xfrm>
          <a:off x="1106402" y="486938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54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68D493-1704-EC3B-A0E9-2A71E9B5A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077"/>
            <a:ext cx="8596668" cy="164737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s-ES" sz="2400" b="1" i="1" dirty="0">
                <a:solidFill>
                  <a:srgbClr val="000000"/>
                </a:solidFill>
                <a:latin typeface="Arial"/>
                <a:cs typeface="Arial"/>
              </a:rPr>
              <a:t>                                     Contenido funcional del empleo.</a:t>
            </a:r>
            <a:br>
              <a:rPr lang="es-ES" sz="2400" b="1" i="1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s-ES" sz="2400" b="1" i="1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s-ES" sz="2000" dirty="0">
                <a:solidFill>
                  <a:srgbClr val="000000"/>
                </a:solidFill>
                <a:latin typeface="Arial"/>
                <a:cs typeface="Arial"/>
              </a:rPr>
              <a:t>Con el objeto de identificar las responsabilidades y competencias exigidas al titular de un empleo, deberá describirse el contenido funcional de este, teniendo en cuenta los siguientes aspectos: </a:t>
            </a:r>
            <a:endParaRPr lang="es-ES" sz="2000" dirty="0"/>
          </a:p>
          <a:p>
            <a:endParaRPr lang="es-ES" sz="2400" b="1" i="1" dirty="0">
              <a:latin typeface="Arial"/>
              <a:cs typeface="Arial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3CCADF-5E13-84F9-D977-FB66F801D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72684"/>
            <a:ext cx="8596668" cy="386867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s-ES" sz="2800">
                <a:solidFill>
                  <a:srgbClr val="000000"/>
                </a:solidFill>
                <a:latin typeface="Arial"/>
                <a:cs typeface="Arial"/>
              </a:rPr>
              <a:t>1. La identificación del propósito principal del empleo que explica la necesidad de su existencia o su razón de ser dentro de la estructura de procesos y misión encomendados al área a la cual pertenece. </a:t>
            </a:r>
            <a:endParaRPr lang="es-ES" sz="2800"/>
          </a:p>
          <a:p>
            <a:pPr algn="just"/>
            <a:r>
              <a:rPr lang="es-ES" sz="2800">
                <a:solidFill>
                  <a:srgbClr val="000000"/>
                </a:solidFill>
                <a:latin typeface="Arial"/>
                <a:cs typeface="Arial"/>
              </a:rPr>
              <a:t>2. Las funciones esenciales del empleo con las cuales se garantice el cumplimiento del propósito principal o razón de ser del mismo.              </a:t>
            </a:r>
            <a:r>
              <a:rPr lang="es-ES" sz="1100" b="1">
                <a:solidFill>
                  <a:srgbClr val="000000"/>
                </a:solidFill>
                <a:latin typeface="Arial"/>
                <a:cs typeface="Arial"/>
              </a:rPr>
              <a:t>Artículo 2.2.4.4 </a:t>
            </a:r>
            <a:endParaRPr lang="es-ES" sz="2800"/>
          </a:p>
          <a:p>
            <a:endParaRPr lang="es-ES" sz="2800"/>
          </a:p>
        </p:txBody>
      </p:sp>
    </p:spTree>
    <p:extLst>
      <p:ext uri="{BB962C8B-B14F-4D97-AF65-F5344CB8AC3E}">
        <p14:creationId xmlns:p14="http://schemas.microsoft.com/office/powerpoint/2010/main" val="37190664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779" y="442912"/>
            <a:ext cx="8596668" cy="1320800"/>
          </a:xfrm>
        </p:spPr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8889757"/>
              </p:ext>
            </p:extLst>
          </p:nvPr>
        </p:nvGraphicFramePr>
        <p:xfrm>
          <a:off x="1010445" y="1270368"/>
          <a:ext cx="8568269" cy="4559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4559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Relaciones interpersonales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Establecer y mantener relaciones de trabajo positivas, basadas en la comunicación abierta y fluida y en el respeto por los demás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Escucha con interés y capta las necesidades de los demás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Transmite la información de forma fidedigna evitando situaciones que puedan generar deterioro en el ambiente laboral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06402" y="486938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9849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779" y="442912"/>
            <a:ext cx="8596668" cy="1320800"/>
          </a:xfrm>
        </p:spPr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704724"/>
              </p:ext>
            </p:extLst>
          </p:nvPr>
        </p:nvGraphicFramePr>
        <p:xfrm>
          <a:off x="1010445" y="1270368"/>
          <a:ext cx="8568269" cy="4877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4559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Relaciones interpersonales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Establecer y mantener relaciones de trabajo positivas, basadas en la comunicación abierta y fluida y en el respeto por los demás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Toma la iniciativa en el contacto con usuarios para dar avisos, citas o respuestas, utilizando un lenguaje claro para los destinatarios, especialmente con las personas que integran minorías con mayor vulnerabilidad social o con diferencias funcionales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06402" y="486938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77179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779" y="442912"/>
            <a:ext cx="8596668" cy="1320800"/>
          </a:xfrm>
        </p:spPr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941694"/>
              </p:ext>
            </p:extLst>
          </p:nvPr>
        </p:nvGraphicFramePr>
        <p:xfrm>
          <a:off x="1010445" y="1270368"/>
          <a:ext cx="8568269" cy="4559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649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4559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Colaboración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Coopera con los demás con el fin de alcanzar los objetivos institucionales.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Articula sus actuaciones con las de los demás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Cumple los compromisos adquiridos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 Facilita la labor de sus superiores y compañeros de trabajo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06402" y="486938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321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FAB939-E52C-DD07-A707-8DDCB3785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5060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s-ES" sz="2000" b="1" i="1">
                <a:solidFill>
                  <a:srgbClr val="000000"/>
                </a:solidFill>
                <a:latin typeface="Arial"/>
                <a:ea typeface="Arial"/>
                <a:cs typeface="Arial"/>
              </a:rPr>
              <a:t>                                 Competencias funcionales.                                                                                                                                                                                        </a:t>
            </a:r>
            <a:br>
              <a:rPr lang="es-ES" sz="2000" b="1" i="1">
                <a:latin typeface="Arial"/>
                <a:ea typeface="Arial"/>
                <a:cs typeface="Arial"/>
              </a:rPr>
            </a:br>
            <a:r>
              <a:rPr lang="es-ES" sz="2000">
                <a:solidFill>
                  <a:srgbClr val="000000"/>
                </a:solidFill>
                <a:latin typeface="Arial"/>
                <a:ea typeface="Arial"/>
                <a:cs typeface="Arial"/>
              </a:rPr>
              <a:t>Las competencias funcionales precisarán y detallarán lo que debe estar en capacidad de hacer el empleado para ejercer un cargo y se definirán una vez se haya determinado el contenido funcional de aquel, conforme a los siguientes parámetros: </a:t>
            </a:r>
            <a:endParaRPr lang="es-ES" sz="2000" b="1" i="1">
              <a:latin typeface="Arial"/>
              <a:cs typeface="Arial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E71797-9355-F06E-1555-F98E46968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35541"/>
            <a:ext cx="8596668" cy="35058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s-ES" sz="2000" dirty="0">
                <a:solidFill>
                  <a:srgbClr val="000000"/>
                </a:solidFill>
                <a:latin typeface="Arial"/>
                <a:cs typeface="Arial"/>
              </a:rPr>
              <a:t>1. Los criterios de desempeño o resultados de la actividad laboral, que dan cuenta de la calidad que exige el buen ejercicio de sus funciones. </a:t>
            </a:r>
            <a:endParaRPr lang="es-ES" sz="2000" dirty="0"/>
          </a:p>
          <a:p>
            <a:pPr algn="just"/>
            <a:r>
              <a:rPr lang="es-ES" sz="2000" dirty="0">
                <a:solidFill>
                  <a:srgbClr val="000000"/>
                </a:solidFill>
                <a:latin typeface="Arial"/>
                <a:cs typeface="Arial"/>
              </a:rPr>
              <a:t>2. Los conocimientos básicos que correspondan a cada criterio de desempeño de un empleo. </a:t>
            </a:r>
            <a:endParaRPr lang="es-ES" sz="2000" dirty="0"/>
          </a:p>
          <a:p>
            <a:pPr algn="just"/>
            <a:r>
              <a:rPr lang="es-ES" sz="2000" dirty="0">
                <a:solidFill>
                  <a:srgbClr val="000000"/>
                </a:solidFill>
                <a:latin typeface="Arial"/>
                <a:cs typeface="Arial"/>
              </a:rPr>
              <a:t>3. Los contextos en donde deberán demostrarse las contribuciones del empleado para evidenciar su competencia.4. Las evidencias requeridas que demuestren las competencias laborales de los em­pleados.                                                                                     </a:t>
            </a:r>
            <a:r>
              <a:rPr lang="es-ES" sz="1100" b="1" dirty="0">
                <a:solidFill>
                  <a:srgbClr val="000000"/>
                </a:solidFill>
                <a:latin typeface="Arial"/>
                <a:cs typeface="Arial"/>
              </a:rPr>
              <a:t>Artículo 2.2.4.5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9416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7C398F-2664-9EE6-4AF5-E4DE98BBD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1100" b="1" i="1" dirty="0">
                <a:solidFill>
                  <a:srgbClr val="000000"/>
                </a:solidFill>
                <a:latin typeface="Arial"/>
                <a:cs typeface="Arial"/>
              </a:rPr>
              <a:t>                                        </a:t>
            </a:r>
            <a:r>
              <a:rPr lang="es-ES" sz="2400" b="1" i="1" dirty="0">
                <a:solidFill>
                  <a:srgbClr val="000000"/>
                </a:solidFill>
                <a:latin typeface="Arial"/>
                <a:cs typeface="Arial"/>
              </a:rPr>
              <a:t>                       Competencias comportamentales.                                                                                                                                                                   </a:t>
            </a:r>
            <a:br>
              <a:rPr lang="es-ES" sz="2400" b="1" i="1" dirty="0">
                <a:latin typeface="Arial"/>
                <a:cs typeface="Arial"/>
              </a:rPr>
            </a:br>
            <a:r>
              <a:rPr lang="es-ES" sz="2400" dirty="0">
                <a:solidFill>
                  <a:srgbClr val="000000"/>
                </a:solidFill>
                <a:latin typeface="Arial"/>
                <a:cs typeface="Arial"/>
              </a:rPr>
              <a:t>Las competencias comportamentales se describirán teniendo en cuenta los siguientes criterios: </a:t>
            </a:r>
            <a:endParaRPr lang="es-ES" sz="2400" dirty="0"/>
          </a:p>
          <a:p>
            <a:pPr algn="ctr"/>
            <a:endParaRPr lang="es-ES" sz="2400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B0E6929-CA47-449D-1FCE-9969645D3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s-ES" sz="2800" dirty="0">
                <a:solidFill>
                  <a:srgbClr val="000000"/>
                </a:solidFill>
                <a:latin typeface="Arial"/>
                <a:cs typeface="Arial"/>
              </a:rPr>
              <a:t>1. Responsabilidad por personal a cargo.   </a:t>
            </a:r>
            <a:endParaRPr lang="es-ES" sz="2800" dirty="0"/>
          </a:p>
          <a:p>
            <a:pPr algn="just"/>
            <a:r>
              <a:rPr lang="es-ES" sz="2800" dirty="0">
                <a:solidFill>
                  <a:srgbClr val="000000"/>
                </a:solidFill>
                <a:latin typeface="Arial"/>
                <a:cs typeface="Arial"/>
              </a:rPr>
              <a:t>2. Habilidades y aptitudes laborales.   </a:t>
            </a:r>
            <a:endParaRPr lang="es-ES" sz="2800" dirty="0"/>
          </a:p>
          <a:p>
            <a:pPr algn="just"/>
            <a:r>
              <a:rPr lang="es-ES" sz="2800" dirty="0">
                <a:solidFill>
                  <a:srgbClr val="000000"/>
                </a:solidFill>
                <a:latin typeface="Arial"/>
                <a:cs typeface="Arial"/>
              </a:rPr>
              <a:t>3. Responsabilidad frente al proceso de toma de decisiones.   </a:t>
            </a:r>
            <a:endParaRPr lang="es-ES" sz="2800" dirty="0"/>
          </a:p>
          <a:p>
            <a:pPr algn="just"/>
            <a:r>
              <a:rPr lang="es-ES" sz="2800" dirty="0">
                <a:solidFill>
                  <a:srgbClr val="000000"/>
                </a:solidFill>
                <a:latin typeface="Arial"/>
                <a:cs typeface="Arial"/>
              </a:rPr>
              <a:t>4. Iniciativa de innovación en la gestión.   </a:t>
            </a:r>
            <a:endParaRPr lang="es-ES" sz="2800" dirty="0"/>
          </a:p>
          <a:p>
            <a:pPr algn="just"/>
            <a:r>
              <a:rPr lang="es-ES" sz="2800" dirty="0">
                <a:solidFill>
                  <a:srgbClr val="000000"/>
                </a:solidFill>
                <a:latin typeface="Arial"/>
                <a:cs typeface="Arial"/>
              </a:rPr>
              <a:t>5. Valor estratégico e incidencia de la responsabilidad.                             </a:t>
            </a:r>
            <a:r>
              <a:rPr lang="es-ES" sz="1100" b="1" dirty="0">
                <a:solidFill>
                  <a:srgbClr val="000000"/>
                </a:solidFill>
                <a:latin typeface="Arial"/>
                <a:cs typeface="Arial"/>
              </a:rPr>
              <a:t>Artículo 2.2.4.6 </a:t>
            </a:r>
            <a:endParaRPr lang="es-ES" sz="28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8544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43BF80-EFA6-B4B6-996A-B81F6242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400" b="1" i="1" dirty="0">
                <a:solidFill>
                  <a:srgbClr val="000000"/>
                </a:solidFill>
                <a:latin typeface="Arial"/>
                <a:cs typeface="Arial"/>
              </a:rPr>
              <a:t>Competencias comportamentales comunes a los servidores </a:t>
            </a:r>
            <a:endParaRPr lang="es-ES" sz="2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56254E-367D-130F-A16C-3A8889C80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s-ES" sz="3200" dirty="0">
                <a:solidFill>
                  <a:srgbClr val="000000"/>
                </a:solidFill>
                <a:latin typeface="Arial"/>
                <a:cs typeface="Arial"/>
              </a:rPr>
              <a:t>Son las competencias inherentes al servicio público, que debe acreditar todo servidor, independientemente de la función, jerarquía y modalidad laboral. 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/>
              <a:t>ARTÍCULO 2.2.4.7.</a:t>
            </a:r>
          </a:p>
        </p:txBody>
      </p:sp>
    </p:spTree>
    <p:extLst>
      <p:ext uri="{BB962C8B-B14F-4D97-AF65-F5344CB8AC3E}">
        <p14:creationId xmlns:p14="http://schemas.microsoft.com/office/powerpoint/2010/main" val="1718451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0625513"/>
              </p:ext>
            </p:extLst>
          </p:nvPr>
        </p:nvGraphicFramePr>
        <p:xfrm>
          <a:off x="993423" y="2020711"/>
          <a:ext cx="8692446" cy="3285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6826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Aprendizaje continuo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Identificar, incorporar y aplicar nuevos conocimientos sobre regulaciones vigentes, tecnologías disponibles, métodos y programas de trabajo, para mantener actualizada la efectividad de sus prácticas laborales y su visión del contexto. 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Mantiene sus competencias actualizadas en función de los cambios que exige la administración pública en la prestación de un óptimo servicio.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076035"/>
              </p:ext>
            </p:extLst>
          </p:nvPr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6754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361150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8600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0445701"/>
              </p:ext>
            </p:extLst>
          </p:nvPr>
        </p:nvGraphicFramePr>
        <p:xfrm>
          <a:off x="993423" y="2020711"/>
          <a:ext cx="8692446" cy="3348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6826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Aprendizaje continuo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Identificar, incorporar y aplicar nuevos conocimientos sobre regulaciones vigentes, tecnologías disponibles, métodos y programas de trabajo, para mantener actualizada la efectividad de sus prácticas laborales y su visión del contexto.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Gestiona sus propias fuentes de información confiable y/o participa de espacios informativos y de capacitación.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6285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89E0E-983F-BDE9-D9E2-68052A52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             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BE2261D-6989-4264-8837-69B748BAF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6954008"/>
              </p:ext>
            </p:extLst>
          </p:nvPr>
        </p:nvGraphicFramePr>
        <p:xfrm>
          <a:off x="993423" y="2020711"/>
          <a:ext cx="8692446" cy="35730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6826">
                  <a:extLst>
                    <a:ext uri="{9D8B030D-6E8A-4147-A177-3AD203B41FA5}">
                      <a16:colId xmlns:a16="http://schemas.microsoft.com/office/drawing/2014/main" val="3712215120"/>
                    </a:ext>
                  </a:extLst>
                </a:gridCol>
                <a:gridCol w="3379301">
                  <a:extLst>
                    <a:ext uri="{9D8B030D-6E8A-4147-A177-3AD203B41FA5}">
                      <a16:colId xmlns:a16="http://schemas.microsoft.com/office/drawing/2014/main" val="250689232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963061342"/>
                    </a:ext>
                  </a:extLst>
                </a:gridCol>
              </a:tblGrid>
              <a:tr h="3285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Aprendizaje continuo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Identificar, incorporar y aplicar nuevos conocimientos sobre regulaciones vigentes, tecnologías disponibles, métodos y programas de trabajo, para mantener actualizada la efectividad de sus prácticas laborales y su visión del contexto.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Comparte sus saberes y habilidades con sus compañeros de trabajo, y aprende de sus colegas habilidades diferenciales, que le permiten nivelar sus conocimientos en flujos informales de </a:t>
                      </a:r>
                      <a:r>
                        <a:rPr lang="es-MX" sz="2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inter-aprendizaje</a:t>
                      </a: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017896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FA47A99F-E7E4-4688-A5F5-29BD080A22DF}"/>
              </a:ext>
            </a:extLst>
          </p:cNvPr>
          <p:cNvGraphicFramePr>
            <a:graphicFrameLocks noGrp="1"/>
          </p:cNvGraphicFramePr>
          <p:nvPr/>
        </p:nvGraphicFramePr>
        <p:xfrm>
          <a:off x="1151468" y="1103312"/>
          <a:ext cx="8376356" cy="63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1486">
                  <a:extLst>
                    <a:ext uri="{9D8B030D-6E8A-4147-A177-3AD203B41FA5}">
                      <a16:colId xmlns:a16="http://schemas.microsoft.com/office/drawing/2014/main" val="3391786696"/>
                    </a:ext>
                  </a:extLst>
                </a:gridCol>
                <a:gridCol w="3256418">
                  <a:extLst>
                    <a:ext uri="{9D8B030D-6E8A-4147-A177-3AD203B41FA5}">
                      <a16:colId xmlns:a16="http://schemas.microsoft.com/office/drawing/2014/main" val="747153158"/>
                    </a:ext>
                  </a:extLst>
                </a:gridCol>
                <a:gridCol w="2328452">
                  <a:extLst>
                    <a:ext uri="{9D8B030D-6E8A-4147-A177-3AD203B41FA5}">
                      <a16:colId xmlns:a16="http://schemas.microsoft.com/office/drawing/2014/main" val="1069180411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DEFINICIÓN DE LA COMPETENCIA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solidFill>
                            <a:schemeClr val="tx1"/>
                          </a:solidFill>
                          <a:effectLst/>
                        </a:rPr>
                        <a:t>CONDUCTAS ASOCIADAS</a:t>
                      </a:r>
                      <a:endParaRPr lang="es-CO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72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96214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2030</Words>
  <Application>Microsoft Office PowerPoint</Application>
  <PresentationFormat>Panorámica</PresentationFormat>
  <Paragraphs>349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8" baseType="lpstr">
      <vt:lpstr>Arial</vt:lpstr>
      <vt:lpstr>Calibri</vt:lpstr>
      <vt:lpstr>Trebuchet MS</vt:lpstr>
      <vt:lpstr>Wingdings 3</vt:lpstr>
      <vt:lpstr>Work Sans</vt:lpstr>
      <vt:lpstr>Facet</vt:lpstr>
      <vt:lpstr>Definición de competencias</vt:lpstr>
      <vt:lpstr>Componentes  Las competencias laborales se determinarán con base en el contenido funcional de un empleo, e incluirán los siguientes componentes:  </vt:lpstr>
      <vt:lpstr>                                     Contenido funcional del empleo.  Con el objeto de identificar las responsabilidades y competencias exigidas al titular de un empleo, deberá describirse el contenido funcional de este, teniendo en cuenta los siguientes aspectos:  </vt:lpstr>
      <vt:lpstr>                                 Competencias funcionales.                                                                                                                                                                                         Las competencias funcionales precisarán y detallarán lo que debe estar en capacidad de hacer el empleado para ejercer un cargo y se definirán una vez se haya determinado el contenido funcional de aquel, conforme a los siguientes parámetros: </vt:lpstr>
      <vt:lpstr>                                                               Competencias comportamentales.                                                                                                                                                                    Las competencias comportamentales se describirán teniendo en cuenta los siguientes criterios:  </vt:lpstr>
      <vt:lpstr>Competencias comportamentales comunes a los servidores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Competencias Comportamentales por nivel jerárquico.</vt:lpstr>
      <vt:lpstr> Nivel Asistencial </vt:lpstr>
      <vt:lpstr>               </vt:lpstr>
      <vt:lpstr>               </vt:lpstr>
      <vt:lpstr>               </vt:lpstr>
      <vt:lpstr>    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Definición de competencias</dc:title>
  <dc:creator>USUARIO</dc:creator>
  <cp:lastModifiedBy>BIBLIOTECA</cp:lastModifiedBy>
  <cp:revision>115</cp:revision>
  <dcterms:created xsi:type="dcterms:W3CDTF">2024-10-01T14:10:38Z</dcterms:created>
  <dcterms:modified xsi:type="dcterms:W3CDTF">2025-01-20T16:21:04Z</dcterms:modified>
</cp:coreProperties>
</file>