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sldIdLst>
    <p:sldId id="256" r:id="rId2"/>
    <p:sldId id="257" r:id="rId3"/>
    <p:sldId id="259" r:id="rId4"/>
    <p:sldId id="271" r:id="rId5"/>
    <p:sldId id="272" r:id="rId6"/>
    <p:sldId id="273" r:id="rId7"/>
    <p:sldId id="274" r:id="rId8"/>
    <p:sldId id="275" r:id="rId9"/>
    <p:sldId id="276" r:id="rId10"/>
    <p:sldId id="277" r:id="rId11"/>
    <p:sldId id="293"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60" r:id="rId28"/>
    <p:sldId id="264" r:id="rId29"/>
    <p:sldId id="265" r:id="rId30"/>
    <p:sldId id="266" r:id="rId31"/>
    <p:sldId id="267" r:id="rId32"/>
    <p:sldId id="268" r:id="rId33"/>
    <p:sldId id="269" r:id="rId34"/>
    <p:sldId id="27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snapToGrid="0">
      <p:cViewPr varScale="1">
        <p:scale>
          <a:sx n="119" d="100"/>
          <a:sy n="119" d="100"/>
        </p:scale>
        <p:origin x="1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2056705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631783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79524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976944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22019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30097184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24094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654949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2143433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BFD4BF6-29BE-4A24-9A10-4EEE058C0AD2}" type="datetimeFigureOut">
              <a:rPr lang="es-CO" smtClean="0"/>
              <a:t>24/01/2025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328936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BFD4BF6-29BE-4A24-9A10-4EEE058C0AD2}" type="datetimeFigureOut">
              <a:rPr lang="es-CO" smtClean="0"/>
              <a:t>24/01/2025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555035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BFD4BF6-29BE-4A24-9A10-4EEE058C0AD2}" type="datetimeFigureOut">
              <a:rPr lang="es-CO" smtClean="0"/>
              <a:t>24/01/2025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3437726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BFD4BF6-29BE-4A24-9A10-4EEE058C0AD2}" type="datetimeFigureOut">
              <a:rPr lang="es-CO" smtClean="0"/>
              <a:t>24/01/2025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598586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FD4BF6-29BE-4A24-9A10-4EEE058C0AD2}" type="datetimeFigureOut">
              <a:rPr lang="es-CO" smtClean="0"/>
              <a:t>24/01/2025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460333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BFD4BF6-29BE-4A24-9A10-4EEE058C0AD2}" type="datetimeFigureOut">
              <a:rPr lang="es-CO" smtClean="0"/>
              <a:t>24/01/2025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848812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BFD4BF6-29BE-4A24-9A10-4EEE058C0AD2}" type="datetimeFigureOut">
              <a:rPr lang="es-CO" smtClean="0"/>
              <a:t>24/01/2025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7F158C2-01C2-4541-8DC2-71E5A357A1C7}" type="slidenum">
              <a:rPr lang="es-CO" smtClean="0"/>
              <a:t>‹Nº›</a:t>
            </a:fld>
            <a:endParaRPr lang="es-CO"/>
          </a:p>
        </p:txBody>
      </p:sp>
    </p:spTree>
    <p:extLst>
      <p:ext uri="{BB962C8B-B14F-4D97-AF65-F5344CB8AC3E}">
        <p14:creationId xmlns:p14="http://schemas.microsoft.com/office/powerpoint/2010/main" val="1069057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FD4BF6-29BE-4A24-9A10-4EEE058C0AD2}" type="datetimeFigureOut">
              <a:rPr lang="es-CO" smtClean="0"/>
              <a:t>24/01/2025</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7F158C2-01C2-4541-8DC2-71E5A357A1C7}" type="slidenum">
              <a:rPr lang="es-CO" smtClean="0"/>
              <a:t>‹Nº›</a:t>
            </a:fld>
            <a:endParaRPr lang="es-CO"/>
          </a:p>
        </p:txBody>
      </p:sp>
    </p:spTree>
    <p:extLst>
      <p:ext uri="{BB962C8B-B14F-4D97-AF65-F5344CB8AC3E}">
        <p14:creationId xmlns:p14="http://schemas.microsoft.com/office/powerpoint/2010/main" val="583935950"/>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2EB2DD-BE19-4F33-0D30-E30BF6983978}"/>
              </a:ext>
            </a:extLst>
          </p:cNvPr>
          <p:cNvSpPr>
            <a:spLocks noGrp="1"/>
          </p:cNvSpPr>
          <p:nvPr>
            <p:ph type="ctrTitle"/>
          </p:nvPr>
        </p:nvSpPr>
        <p:spPr>
          <a:xfrm>
            <a:off x="1498601" y="835270"/>
            <a:ext cx="7857066" cy="2347546"/>
          </a:xfrm>
        </p:spPr>
        <p:txBody>
          <a:bodyPr/>
          <a:lstStyle/>
          <a:p>
            <a:pPr algn="ctr"/>
            <a:br>
              <a:rPr lang="es-CO" sz="3600" b="1" dirty="0">
                <a:effectLst/>
                <a:latin typeface="Calibri" panose="020F0502020204030204" pitchFamily="34" charset="0"/>
                <a:ea typeface="Calibri" panose="020F0502020204030204" pitchFamily="34" charset="0"/>
                <a:cs typeface="Times New Roman" panose="02020603050405020304" pitchFamily="18" charset="0"/>
              </a:rPr>
            </a:br>
            <a:br>
              <a:rPr lang="es-CO" sz="3600" b="1" dirty="0">
                <a:effectLst/>
                <a:latin typeface="Calibri" panose="020F0502020204030204" pitchFamily="34" charset="0"/>
                <a:ea typeface="Calibri" panose="020F0502020204030204" pitchFamily="34" charset="0"/>
                <a:cs typeface="Times New Roman" panose="02020603050405020304" pitchFamily="18" charset="0"/>
              </a:rPr>
            </a:br>
            <a:br>
              <a:rPr lang="es-CO" sz="3600" b="1" dirty="0">
                <a:effectLst/>
                <a:latin typeface="Calibri" panose="020F0502020204030204" pitchFamily="34" charset="0"/>
                <a:ea typeface="Calibri" panose="020F0502020204030204" pitchFamily="34" charset="0"/>
                <a:cs typeface="Times New Roman" panose="02020603050405020304" pitchFamily="18" charset="0"/>
              </a:rPr>
            </a:br>
            <a:br>
              <a:rPr lang="es-CO" sz="3600" b="1" dirty="0">
                <a:effectLst/>
                <a:latin typeface="Calibri" panose="020F0502020204030204" pitchFamily="34" charset="0"/>
                <a:ea typeface="Calibri" panose="020F0502020204030204" pitchFamily="34" charset="0"/>
                <a:cs typeface="Times New Roman" panose="02020603050405020304" pitchFamily="18" charset="0"/>
              </a:rPr>
            </a:br>
            <a:br>
              <a:rPr lang="es-CO" sz="3600" b="1" dirty="0">
                <a:effectLst/>
                <a:latin typeface="Calibri" panose="020F0502020204030204" pitchFamily="34" charset="0"/>
                <a:ea typeface="Calibri" panose="020F0502020204030204" pitchFamily="34" charset="0"/>
                <a:cs typeface="Times New Roman" panose="02020603050405020304" pitchFamily="18" charset="0"/>
              </a:rPr>
            </a:br>
            <a:r>
              <a:rPr lang="es-CO" sz="8000" b="1" dirty="0">
                <a:effectLst/>
                <a:latin typeface="Calibri" panose="020F0502020204030204" pitchFamily="34" charset="0"/>
                <a:ea typeface="Calibri" panose="020F0502020204030204" pitchFamily="34" charset="0"/>
                <a:cs typeface="Times New Roman" panose="02020603050405020304" pitchFamily="18" charset="0"/>
              </a:rPr>
              <a:t>NEPO</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endParaRPr lang="es-CO" dirty="0"/>
          </a:p>
        </p:txBody>
      </p:sp>
      <p:sp>
        <p:nvSpPr>
          <p:cNvPr id="3" name="Subtítulo 2">
            <a:extLst>
              <a:ext uri="{FF2B5EF4-FFF2-40B4-BE49-F238E27FC236}">
                <a16:creationId xmlns:a16="http://schemas.microsoft.com/office/drawing/2014/main" id="{EE6FAAB1-CB5B-843F-D05F-00F34CF76140}"/>
              </a:ext>
            </a:extLst>
          </p:cNvPr>
          <p:cNvSpPr>
            <a:spLocks noGrp="1"/>
          </p:cNvSpPr>
          <p:nvPr>
            <p:ph type="subTitle" idx="1"/>
          </p:nvPr>
        </p:nvSpPr>
        <p:spPr>
          <a:xfrm>
            <a:off x="270203" y="5122335"/>
            <a:ext cx="7927803" cy="1368004"/>
          </a:xfrm>
        </p:spPr>
        <p:txBody>
          <a:bodyPr>
            <a:normAutofit/>
          </a:bodyPr>
          <a:lstStyle/>
          <a:p>
            <a:pPr algn="l"/>
            <a:r>
              <a:rPr lang="es-CO" sz="1400" dirty="0"/>
              <a:t>Por: Jhon Fredy Hoyos Murillo</a:t>
            </a:r>
          </a:p>
          <a:p>
            <a:pPr algn="l"/>
            <a:r>
              <a:rPr lang="es-CO" sz="1400" dirty="0"/>
              <a:t>Abogado - Especialista en Laboral Administrativo</a:t>
            </a:r>
          </a:p>
          <a:p>
            <a:pPr algn="l"/>
            <a:endParaRPr lang="es-CO" dirty="0"/>
          </a:p>
        </p:txBody>
      </p:sp>
      <p:sp>
        <p:nvSpPr>
          <p:cNvPr id="5" name="Subtítulo 2">
            <a:extLst>
              <a:ext uri="{FF2B5EF4-FFF2-40B4-BE49-F238E27FC236}">
                <a16:creationId xmlns:a16="http://schemas.microsoft.com/office/drawing/2014/main" id="{F1E41CDA-85BA-F021-9AC7-D8AF6C565FFC}"/>
              </a:ext>
            </a:extLst>
          </p:cNvPr>
          <p:cNvSpPr txBox="1">
            <a:spLocks/>
          </p:cNvSpPr>
          <p:nvPr/>
        </p:nvSpPr>
        <p:spPr>
          <a:xfrm>
            <a:off x="1260803" y="2994680"/>
            <a:ext cx="7927803" cy="1368004"/>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endParaRPr lang="es-CO" dirty="0"/>
          </a:p>
        </p:txBody>
      </p:sp>
      <p:sp>
        <p:nvSpPr>
          <p:cNvPr id="6" name="Rectángulo 5"/>
          <p:cNvSpPr/>
          <p:nvPr/>
        </p:nvSpPr>
        <p:spPr>
          <a:xfrm>
            <a:off x="1846385" y="3244334"/>
            <a:ext cx="6843883" cy="1200329"/>
          </a:xfrm>
          <a:prstGeom prst="rect">
            <a:avLst/>
          </a:prstGeom>
        </p:spPr>
        <p:txBody>
          <a:bodyPr wrap="square">
            <a:spAutoFit/>
          </a:bodyPr>
          <a:lstStyle/>
          <a:p>
            <a:pPr algn="ctr"/>
            <a:r>
              <a:rPr lang="es-CO" sz="3600" b="1" dirty="0"/>
              <a:t>DELITOS CONTRA LA ADMINISTRACIÓN PÚBLICA</a:t>
            </a:r>
          </a:p>
        </p:txBody>
      </p:sp>
    </p:spTree>
    <p:extLst>
      <p:ext uri="{BB962C8B-B14F-4D97-AF65-F5344CB8AC3E}">
        <p14:creationId xmlns:p14="http://schemas.microsoft.com/office/powerpoint/2010/main" val="719577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all" dirty="0">
                <a:solidFill>
                  <a:srgbClr val="4E3B30"/>
                </a:solidFill>
                <a:effectLst>
                  <a:reflection blurRad="12700" stA="48000" endA="300" endPos="55000" dir="5400000" sy="-90000" algn="bl" rotWithShape="0"/>
                </a:effectLst>
                <a:latin typeface="Franklin Gothic Medium"/>
              </a:rPr>
              <a:t>Cohecho por dar u ofrecer</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4000" dirty="0">
                <a:solidFill>
                  <a:srgbClr val="4E3B30"/>
                </a:solidFill>
                <a:latin typeface="Franklin Gothic Book"/>
              </a:rPr>
              <a:t>El que de u ofrezca dinero u otra utilidad a servidor público.</a:t>
            </a:r>
          </a:p>
          <a:p>
            <a:endParaRPr lang="es-ES" dirty="0"/>
          </a:p>
        </p:txBody>
      </p:sp>
    </p:spTree>
    <p:extLst>
      <p:ext uri="{BB962C8B-B14F-4D97-AF65-F5344CB8AC3E}">
        <p14:creationId xmlns:p14="http://schemas.microsoft.com/office/powerpoint/2010/main" val="296896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Otros de este capitulo</a:t>
            </a:r>
          </a:p>
        </p:txBody>
      </p:sp>
      <p:sp>
        <p:nvSpPr>
          <p:cNvPr id="3" name="Marcador de contenido 2"/>
          <p:cNvSpPr>
            <a:spLocks noGrp="1"/>
          </p:cNvSpPr>
          <p:nvPr>
            <p:ph idx="1"/>
          </p:nvPr>
        </p:nvSpPr>
        <p:spPr/>
        <p:txBody>
          <a:bodyPr>
            <a:normAutofit/>
          </a:bodyPr>
          <a:lstStyle/>
          <a:p>
            <a:r>
              <a:rPr lang="es-ES" sz="3200" dirty="0"/>
              <a:t>OMISION DE AGENTE RETENEDOR: Que no consigne las sumas retenidas…</a:t>
            </a:r>
          </a:p>
          <a:p>
            <a:r>
              <a:rPr lang="es-ES" sz="3200" dirty="0"/>
              <a:t>Destino de recursos del tesoro para ele estimulo o beneficio indebido de explotadores y comerciantes de metales preciosos. Destinar, recibir declarar.</a:t>
            </a:r>
          </a:p>
        </p:txBody>
      </p:sp>
    </p:spTree>
    <p:extLst>
      <p:ext uri="{BB962C8B-B14F-4D97-AF65-F5344CB8AC3E}">
        <p14:creationId xmlns:p14="http://schemas.microsoft.com/office/powerpoint/2010/main" val="2429380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all" dirty="0">
                <a:solidFill>
                  <a:srgbClr val="4E3B30"/>
                </a:solidFill>
                <a:effectLst>
                  <a:reflection blurRad="12700" stA="48000" endA="300" endPos="55000" dir="5400000" sy="-90000" algn="bl" rotWithShape="0"/>
                </a:effectLst>
                <a:latin typeface="Franklin Gothic Medium"/>
              </a:rPr>
              <a:t>Celebración indebida de contratos</a:t>
            </a:r>
            <a:br>
              <a:rPr lang="es-ES" cap="all" dirty="0">
                <a:solidFill>
                  <a:srgbClr val="4E3B30"/>
                </a:solidFill>
                <a:effectLst>
                  <a:reflection blurRad="12700" stA="48000" endA="300" endPos="55000" dir="5400000" sy="-90000" algn="bl" rotWithShape="0"/>
                </a:effectLst>
                <a:latin typeface="Franklin Gothic Medium"/>
              </a:rPr>
            </a:br>
            <a:r>
              <a:rPr lang="es-ES" cap="all" dirty="0">
                <a:solidFill>
                  <a:srgbClr val="4E3B30"/>
                </a:solidFill>
                <a:effectLst>
                  <a:reflection blurRad="12700" stA="48000" endA="300" endPos="55000" dir="5400000" sy="-90000" algn="bl" rotWithShape="0"/>
                </a:effectLst>
                <a:latin typeface="Franklin Gothic Medium"/>
              </a:rPr>
              <a:t>capitulo IV</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3200" dirty="0">
                <a:solidFill>
                  <a:srgbClr val="4E3B30"/>
                </a:solidFill>
                <a:latin typeface="Franklin Gothic Book"/>
              </a:rPr>
              <a:t>408 CP Violación del régimen legal o constitucional de inhabilidades e incompatibilidades. </a:t>
            </a:r>
          </a:p>
          <a:p>
            <a:pPr lvl="0" defTabSz="914400">
              <a:spcBef>
                <a:spcPct val="20000"/>
              </a:spcBef>
              <a:buClr>
                <a:srgbClr val="F0A22E"/>
              </a:buClr>
              <a:buSzPct val="70000"/>
              <a:buFont typeface="Wingdings 2"/>
              <a:buChar char=""/>
            </a:pPr>
            <a:endParaRPr lang="es-ES" sz="3200" dirty="0">
              <a:solidFill>
                <a:srgbClr val="4E3B30"/>
              </a:solidFill>
              <a:latin typeface="Franklin Gothic Book"/>
            </a:endParaRPr>
          </a:p>
          <a:p>
            <a:endParaRPr lang="es-ES" dirty="0"/>
          </a:p>
        </p:txBody>
      </p:sp>
    </p:spTree>
    <p:extLst>
      <p:ext uri="{BB962C8B-B14F-4D97-AF65-F5344CB8AC3E}">
        <p14:creationId xmlns:p14="http://schemas.microsoft.com/office/powerpoint/2010/main" val="3865882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cap="all" dirty="0">
                <a:solidFill>
                  <a:srgbClr val="4E3B30"/>
                </a:solidFill>
                <a:effectLst>
                  <a:reflection blurRad="12700" stA="48000" endA="300" endPos="55000" dir="5400000" sy="-90000" algn="bl" rotWithShape="0"/>
                </a:effectLst>
                <a:latin typeface="Franklin Gothic Medium"/>
              </a:rPr>
              <a:t>409 </a:t>
            </a:r>
            <a:r>
              <a:rPr lang="es-ES" sz="3200" cap="all" dirty="0" err="1">
                <a:solidFill>
                  <a:srgbClr val="4E3B30"/>
                </a:solidFill>
                <a:effectLst>
                  <a:reflection blurRad="12700" stA="48000" endA="300" endPos="55000" dir="5400000" sy="-90000" algn="bl" rotWithShape="0"/>
                </a:effectLst>
                <a:latin typeface="Franklin Gothic Medium"/>
              </a:rPr>
              <a:t>cp</a:t>
            </a:r>
            <a:r>
              <a:rPr lang="es-ES" sz="3200" cap="all" dirty="0">
                <a:solidFill>
                  <a:srgbClr val="4E3B30"/>
                </a:solidFill>
                <a:effectLst>
                  <a:reflection blurRad="12700" stA="48000" endA="300" endPos="55000" dir="5400000" sy="-90000" algn="bl" rotWithShape="0"/>
                </a:effectLst>
                <a:latin typeface="Franklin Gothic Medium"/>
              </a:rPr>
              <a:t> Interés indebido en la celebración de contratos</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4400" dirty="0">
                <a:solidFill>
                  <a:srgbClr val="4E3B30"/>
                </a:solidFill>
                <a:latin typeface="Franklin Gothic Book"/>
              </a:rPr>
              <a:t>El servidor público que se interese en provecho propio o de un tercero</a:t>
            </a:r>
          </a:p>
          <a:p>
            <a:endParaRPr lang="es-ES" dirty="0"/>
          </a:p>
        </p:txBody>
      </p:sp>
    </p:spTree>
    <p:extLst>
      <p:ext uri="{BB962C8B-B14F-4D97-AF65-F5344CB8AC3E}">
        <p14:creationId xmlns:p14="http://schemas.microsoft.com/office/powerpoint/2010/main" val="636976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cap="all" dirty="0">
                <a:solidFill>
                  <a:srgbClr val="4E3B30"/>
                </a:solidFill>
                <a:effectLst>
                  <a:reflection blurRad="12700" stA="48000" endA="300" endPos="55000" dir="5400000" sy="-90000" algn="bl" rotWithShape="0"/>
                </a:effectLst>
                <a:latin typeface="Franklin Gothic Medium"/>
              </a:rPr>
              <a:t>410 contrato sin el cumplimiento de requisitos legales</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3200" dirty="0">
                <a:solidFill>
                  <a:srgbClr val="4E3B30"/>
                </a:solidFill>
                <a:latin typeface="Franklin Gothic Book"/>
              </a:rPr>
              <a:t>Tramite, celebre o liquide contrato</a:t>
            </a:r>
          </a:p>
          <a:p>
            <a:endParaRPr lang="es-ES" dirty="0"/>
          </a:p>
        </p:txBody>
      </p:sp>
    </p:spTree>
    <p:extLst>
      <p:ext uri="{BB962C8B-B14F-4D97-AF65-F5344CB8AC3E}">
        <p14:creationId xmlns:p14="http://schemas.microsoft.com/office/powerpoint/2010/main" val="3936034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all" dirty="0">
                <a:solidFill>
                  <a:srgbClr val="4E3B30"/>
                </a:solidFill>
                <a:effectLst>
                  <a:reflection blurRad="12700" stA="48000" endA="300" endPos="55000" dir="5400000" sy="-90000" algn="bl" rotWithShape="0"/>
                </a:effectLst>
                <a:latin typeface="Franklin Gothic Medium"/>
              </a:rPr>
              <a:t>Trafico de influencias (capitulo 5)</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3200" dirty="0">
                <a:solidFill>
                  <a:srgbClr val="4E3B30"/>
                </a:solidFill>
                <a:latin typeface="Franklin Gothic Book"/>
              </a:rPr>
              <a:t>Utilizar indebidamente y en provecho propio o de un tercero las influencia derivadas de su cargo o función.</a:t>
            </a:r>
          </a:p>
          <a:p>
            <a:endParaRPr lang="es-ES" dirty="0"/>
          </a:p>
        </p:txBody>
      </p:sp>
    </p:spTree>
    <p:extLst>
      <p:ext uri="{BB962C8B-B14F-4D97-AF65-F5344CB8AC3E}">
        <p14:creationId xmlns:p14="http://schemas.microsoft.com/office/powerpoint/2010/main" val="2638309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all" dirty="0">
                <a:solidFill>
                  <a:srgbClr val="4E3B30"/>
                </a:solidFill>
                <a:effectLst>
                  <a:reflection blurRad="12700" stA="48000" endA="300" endPos="55000" dir="5400000" sy="-90000" algn="bl" rotWithShape="0"/>
                </a:effectLst>
                <a:latin typeface="Franklin Gothic Medium"/>
              </a:rPr>
              <a:t>412 CP enriquecimiento ilícito</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4000" dirty="0">
                <a:solidFill>
                  <a:srgbClr val="4E3B30"/>
                </a:solidFill>
                <a:latin typeface="Franklin Gothic Book"/>
              </a:rPr>
              <a:t>Obtener para si o para otro incremento patrimonial injustificado.</a:t>
            </a:r>
          </a:p>
          <a:p>
            <a:endParaRPr lang="es-ES" dirty="0"/>
          </a:p>
        </p:txBody>
      </p:sp>
    </p:spTree>
    <p:extLst>
      <p:ext uri="{BB962C8B-B14F-4D97-AF65-F5344CB8AC3E}">
        <p14:creationId xmlns:p14="http://schemas.microsoft.com/office/powerpoint/2010/main" val="1094001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PREVARICATO</a:t>
            </a:r>
            <a:br>
              <a:rPr lang="es-ES" b="1" dirty="0"/>
            </a:br>
            <a:r>
              <a:rPr lang="es-ES" b="1" dirty="0"/>
              <a:t>capítulo VII</a:t>
            </a:r>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3200" dirty="0">
                <a:solidFill>
                  <a:srgbClr val="4E3B30"/>
                </a:solidFill>
                <a:latin typeface="Franklin Gothic Book"/>
              </a:rPr>
              <a:t>Por acción: profiera resolución, dictamen o concepto manifiestamente contrario a la ley. </a:t>
            </a:r>
            <a:endParaRPr lang="es-ES" dirty="0"/>
          </a:p>
          <a:p>
            <a:pPr lvl="0" defTabSz="914400">
              <a:spcBef>
                <a:spcPct val="20000"/>
              </a:spcBef>
              <a:buClr>
                <a:srgbClr val="F0A22E"/>
              </a:buClr>
              <a:buSzPct val="70000"/>
              <a:buFont typeface="Wingdings 2"/>
              <a:buChar char=""/>
            </a:pPr>
            <a:r>
              <a:rPr lang="es-ES" sz="3200" dirty="0">
                <a:solidFill>
                  <a:srgbClr val="4E3B30"/>
                </a:solidFill>
                <a:latin typeface="Franklin Gothic Book"/>
              </a:rPr>
              <a:t>por omisión: omita, retarde, rehúse o deniegue un acto propio de sus funciones.</a:t>
            </a:r>
          </a:p>
        </p:txBody>
      </p:sp>
    </p:spTree>
    <p:extLst>
      <p:ext uri="{BB962C8B-B14F-4D97-AF65-F5344CB8AC3E}">
        <p14:creationId xmlns:p14="http://schemas.microsoft.com/office/powerpoint/2010/main" val="1100792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DE LOS ABUSOS DE AUTORIDAD</a:t>
            </a:r>
            <a:br>
              <a:rPr lang="es-ES" dirty="0"/>
            </a:br>
            <a:r>
              <a:rPr lang="es-ES" dirty="0"/>
              <a:t>capítulo VIII</a:t>
            </a:r>
          </a:p>
        </p:txBody>
      </p:sp>
      <p:sp>
        <p:nvSpPr>
          <p:cNvPr id="3" name="Marcador de contenido 2"/>
          <p:cNvSpPr>
            <a:spLocks noGrp="1"/>
          </p:cNvSpPr>
          <p:nvPr>
            <p:ph idx="1"/>
          </p:nvPr>
        </p:nvSpPr>
        <p:spPr/>
        <p:txBody>
          <a:bodyPr>
            <a:normAutofit/>
          </a:bodyPr>
          <a:lstStyle/>
          <a:p>
            <a:r>
              <a:rPr lang="es-ES" sz="2000" dirty="0"/>
              <a:t>Por acto arbitrario e injusto: El servidor público que---- cometa acto arbitrario e injusto</a:t>
            </a:r>
          </a:p>
          <a:p>
            <a:r>
              <a:rPr lang="es-ES" sz="2000" dirty="0"/>
              <a:t>Por omisión de denuncia: no dar cuenta a la autoridad…</a:t>
            </a:r>
          </a:p>
          <a:p>
            <a:r>
              <a:rPr lang="es-ES" sz="2000" dirty="0"/>
              <a:t>Revelación de secreto: indebidamente de a conocer documento o noticia que deba mantener en secreto o reserva.</a:t>
            </a:r>
          </a:p>
          <a:p>
            <a:r>
              <a:rPr lang="es-ES" sz="2000" dirty="0"/>
              <a:t>Utilización de asunto sometido a reserva: utilizar en provecho propio.</a:t>
            </a:r>
          </a:p>
          <a:p>
            <a:r>
              <a:rPr lang="es-ES" sz="2000" dirty="0"/>
              <a:t>Utilización indebida de información oficial privilegiada. Hacer uso de la información para obtener provecho…</a:t>
            </a:r>
          </a:p>
          <a:p>
            <a:r>
              <a:rPr lang="es-ES" sz="2000" dirty="0"/>
              <a:t>Asesoramiento y otras actuaciones ilegales ilegalmente represente, litigue, gestiones…</a:t>
            </a:r>
          </a:p>
        </p:txBody>
      </p:sp>
    </p:spTree>
    <p:extLst>
      <p:ext uri="{BB962C8B-B14F-4D97-AF65-F5344CB8AC3E}">
        <p14:creationId xmlns:p14="http://schemas.microsoft.com/office/powerpoint/2010/main" val="2686014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Abusos de autoridad</a:t>
            </a:r>
          </a:p>
        </p:txBody>
      </p:sp>
      <p:sp>
        <p:nvSpPr>
          <p:cNvPr id="3" name="Marcador de contenido 2"/>
          <p:cNvSpPr>
            <a:spLocks noGrp="1"/>
          </p:cNvSpPr>
          <p:nvPr>
            <p:ph idx="1"/>
          </p:nvPr>
        </p:nvSpPr>
        <p:spPr/>
        <p:txBody>
          <a:bodyPr/>
          <a:lstStyle/>
          <a:p>
            <a:r>
              <a:rPr lang="es-ES" sz="2800" dirty="0"/>
              <a:t>(423 CP) empleo ilegal de la fuerza pública. Obtenga el concurso de la fuerza pública o emplee la que tenga a su disposición para acto arbitrario o para estorbar el cumplimento de orden legítima. </a:t>
            </a:r>
          </a:p>
          <a:p>
            <a:r>
              <a:rPr lang="es-ES" sz="2800" dirty="0"/>
              <a:t>Omisión de apoyo: el agente de la fuerza pública que rehúse o demore apoyo.</a:t>
            </a:r>
          </a:p>
          <a:p>
            <a:endParaRPr lang="es-ES" dirty="0"/>
          </a:p>
        </p:txBody>
      </p:sp>
    </p:spTree>
    <p:extLst>
      <p:ext uri="{BB962C8B-B14F-4D97-AF65-F5344CB8AC3E}">
        <p14:creationId xmlns:p14="http://schemas.microsoft.com/office/powerpoint/2010/main" val="3932341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D7D398-A18A-1F43-D924-22C252F06F59}"/>
              </a:ext>
            </a:extLst>
          </p:cNvPr>
          <p:cNvSpPr>
            <a:spLocks noGrp="1"/>
          </p:cNvSpPr>
          <p:nvPr>
            <p:ph type="title"/>
          </p:nvPr>
        </p:nvSpPr>
        <p:spPr>
          <a:xfrm>
            <a:off x="2505808" y="381000"/>
            <a:ext cx="6629725" cy="2582007"/>
          </a:xfrm>
        </p:spPr>
        <p:txBody>
          <a:bodyPr>
            <a:normAutofit fontScale="90000"/>
          </a:bodyPr>
          <a:lstStyle/>
          <a:p>
            <a:pPr marL="342900" lvl="0" indent="-342900" defTabSz="914400">
              <a:spcBef>
                <a:spcPct val="20000"/>
              </a:spcBef>
              <a:buClr>
                <a:srgbClr val="F0A22E"/>
              </a:buClr>
              <a:buSzPct val="70000"/>
              <a:buFont typeface="Wingdings 2"/>
              <a:buChar char=""/>
            </a:pPr>
            <a:br>
              <a:rPr lang="es-MX" sz="1800" b="1" dirty="0">
                <a:effectLst/>
                <a:latin typeface="Calibri" panose="020F0502020204030204" pitchFamily="34" charset="0"/>
                <a:ea typeface="Calibri" panose="020F0502020204030204" pitchFamily="34" charset="0"/>
                <a:cs typeface="Times New Roman" panose="02020603050405020304" pitchFamily="18" charset="0"/>
              </a:rPr>
            </a:br>
            <a:r>
              <a:rPr lang="es-ES" sz="3200" dirty="0">
                <a:solidFill>
                  <a:srgbClr val="4E3B30"/>
                </a:solidFill>
                <a:latin typeface="Franklin Gothic Book"/>
                <a:ea typeface="+mn-ea"/>
                <a:cs typeface="+mn-cs"/>
              </a:rPr>
              <a:t>11 capítulos</a:t>
            </a:r>
            <a:br>
              <a:rPr lang="es-ES" sz="3200" dirty="0">
                <a:solidFill>
                  <a:srgbClr val="4E3B30"/>
                </a:solidFill>
                <a:latin typeface="Franklin Gothic Book"/>
                <a:ea typeface="+mn-ea"/>
                <a:cs typeface="+mn-cs"/>
              </a:rPr>
            </a:br>
            <a:r>
              <a:rPr lang="es-ES" sz="3200" dirty="0">
                <a:solidFill>
                  <a:srgbClr val="4E3B30"/>
                </a:solidFill>
                <a:latin typeface="Franklin Gothic Book"/>
                <a:ea typeface="+mn-ea"/>
                <a:cs typeface="+mn-cs"/>
              </a:rPr>
              <a:t>397- 434 artículos</a:t>
            </a:r>
            <a:br>
              <a:rPr lang="es-ES" sz="3200" dirty="0">
                <a:solidFill>
                  <a:srgbClr val="4E3B30"/>
                </a:solidFill>
                <a:latin typeface="Franklin Gothic Book"/>
                <a:ea typeface="+mn-ea"/>
                <a:cs typeface="+mn-cs"/>
              </a:rPr>
            </a:br>
            <a:r>
              <a:rPr lang="es-ES" sz="3200" dirty="0">
                <a:solidFill>
                  <a:srgbClr val="4E3B30"/>
                </a:solidFill>
                <a:latin typeface="Franklin Gothic Book"/>
                <a:ea typeface="+mn-ea"/>
                <a:cs typeface="+mn-cs"/>
              </a:rPr>
              <a:t>Desde 101-473</a:t>
            </a:r>
            <a:br>
              <a:rPr lang="es-ES" sz="3200" dirty="0">
                <a:solidFill>
                  <a:srgbClr val="4E3B30"/>
                </a:solidFill>
                <a:latin typeface="Franklin Gothic Book"/>
                <a:ea typeface="+mn-ea"/>
                <a:cs typeface="+mn-cs"/>
              </a:rPr>
            </a:br>
            <a:r>
              <a:rPr lang="es-ES" sz="3200" dirty="0">
                <a:solidFill>
                  <a:srgbClr val="4E3B30"/>
                </a:solidFill>
                <a:latin typeface="Franklin Gothic Book"/>
                <a:ea typeface="+mn-ea"/>
                <a:cs typeface="+mn-cs"/>
              </a:rPr>
              <a:t>44 conductas delictivas</a:t>
            </a:r>
            <a:br>
              <a:rPr lang="es-ES" sz="3200" dirty="0">
                <a:solidFill>
                  <a:srgbClr val="4E3B30"/>
                </a:solidFill>
                <a:latin typeface="Franklin Gothic Book"/>
                <a:ea typeface="+mn-ea"/>
                <a:cs typeface="+mn-cs"/>
              </a:rPr>
            </a:br>
            <a:endParaRPr lang="es-CO" dirty="0"/>
          </a:p>
        </p:txBody>
      </p:sp>
      <p:sp>
        <p:nvSpPr>
          <p:cNvPr id="3" name="Marcador de contenido 2">
            <a:extLst>
              <a:ext uri="{FF2B5EF4-FFF2-40B4-BE49-F238E27FC236}">
                <a16:creationId xmlns:a16="http://schemas.microsoft.com/office/drawing/2014/main" id="{E3C7E421-E0F6-F727-7EA8-8CA6B9EC4F27}"/>
              </a:ext>
            </a:extLst>
          </p:cNvPr>
          <p:cNvSpPr>
            <a:spLocks noGrp="1"/>
          </p:cNvSpPr>
          <p:nvPr>
            <p:ph idx="1"/>
          </p:nvPr>
        </p:nvSpPr>
        <p:spPr>
          <a:xfrm>
            <a:off x="456326" y="3226776"/>
            <a:ext cx="9355667" cy="2725951"/>
          </a:xfrm>
        </p:spPr>
        <p:txBody>
          <a:bodyPr>
            <a:normAutofit/>
          </a:bodyPr>
          <a:lstStyle/>
          <a:p>
            <a:pPr marL="0" indent="0">
              <a:buNone/>
            </a:pPr>
            <a:r>
              <a:rPr lang="es-ES" sz="3600" cap="all" dirty="0">
                <a:solidFill>
                  <a:srgbClr val="4E3B30"/>
                </a:solidFill>
                <a:effectLst>
                  <a:reflection blurRad="12700" stA="48000" endA="300" endPos="55000" dir="5400000" sy="-90000" algn="bl" rotWithShape="0"/>
                </a:effectLst>
                <a:latin typeface="Franklin Gothic Medium"/>
                <a:ea typeface="+mj-ea"/>
                <a:cs typeface="+mj-cs"/>
              </a:rPr>
              <a:t>Titulo xv DEL CODIGO OENAL</a:t>
            </a:r>
            <a:endParaRPr lang="es-CO" dirty="0"/>
          </a:p>
        </p:txBody>
      </p:sp>
    </p:spTree>
    <p:extLst>
      <p:ext uri="{BB962C8B-B14F-4D97-AF65-F5344CB8AC3E}">
        <p14:creationId xmlns:p14="http://schemas.microsoft.com/office/powerpoint/2010/main" val="3813434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Capítulo IX</a:t>
            </a:r>
            <a:br>
              <a:rPr lang="es-ES" dirty="0"/>
            </a:br>
            <a:r>
              <a:rPr lang="es-ES" dirty="0"/>
              <a:t>usurpación y abuso de funciones pub.</a:t>
            </a:r>
          </a:p>
        </p:txBody>
      </p:sp>
      <p:sp>
        <p:nvSpPr>
          <p:cNvPr id="3" name="Marcador de contenido 2"/>
          <p:cNvSpPr>
            <a:spLocks noGrp="1"/>
          </p:cNvSpPr>
          <p:nvPr>
            <p:ph idx="1"/>
          </p:nvPr>
        </p:nvSpPr>
        <p:spPr/>
        <p:txBody>
          <a:bodyPr/>
          <a:lstStyle/>
          <a:p>
            <a:r>
              <a:rPr lang="es-ES" dirty="0"/>
              <a:t>Usurpación de funciones publicas: el particular que sin autorización legal ejerza funciones públicas.</a:t>
            </a:r>
          </a:p>
          <a:p>
            <a:r>
              <a:rPr lang="es-ES" dirty="0"/>
              <a:t>Simulación de funciones públicas: simular investidura o cargo o fingir pertenecer a la fuerza pública.</a:t>
            </a:r>
          </a:p>
          <a:p>
            <a:r>
              <a:rPr lang="es-ES" dirty="0"/>
              <a:t>Abuso de la función pública: el servidor público… realice funciones públicas diversas de las que le corresponden</a:t>
            </a:r>
          </a:p>
        </p:txBody>
      </p:sp>
    </p:spTree>
    <p:extLst>
      <p:ext uri="{BB962C8B-B14F-4D97-AF65-F5344CB8AC3E}">
        <p14:creationId xmlns:p14="http://schemas.microsoft.com/office/powerpoint/2010/main" val="39292157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Delitos contra los SERVIDORES públicos</a:t>
            </a:r>
            <a:br>
              <a:rPr lang="es-ES" dirty="0"/>
            </a:br>
            <a:r>
              <a:rPr lang="es-ES" dirty="0"/>
              <a:t>capítulo X</a:t>
            </a:r>
          </a:p>
        </p:txBody>
      </p:sp>
      <p:sp>
        <p:nvSpPr>
          <p:cNvPr id="3" name="Marcador de contenido 2"/>
          <p:cNvSpPr>
            <a:spLocks noGrp="1"/>
          </p:cNvSpPr>
          <p:nvPr>
            <p:ph idx="1"/>
          </p:nvPr>
        </p:nvSpPr>
        <p:spPr/>
        <p:txBody>
          <a:bodyPr/>
          <a:lstStyle/>
          <a:p>
            <a:r>
              <a:rPr lang="es-ES" sz="2800" dirty="0"/>
              <a:t>429 CP violencia contra servidor público. El que ejerza violencia …para obligarlo a ejecutar u omitir un acto propio de su cargo o realizar uno contrario de sus deberes.</a:t>
            </a:r>
          </a:p>
          <a:p>
            <a:r>
              <a:rPr lang="es-ES" sz="2800" dirty="0"/>
              <a:t>Perturbación de actos oficiales. Tratar de impedir o perturbar la reunión o el ejercicio de las funciones…</a:t>
            </a:r>
          </a:p>
          <a:p>
            <a:endParaRPr lang="es-ES" dirty="0"/>
          </a:p>
        </p:txBody>
      </p:sp>
    </p:spTree>
    <p:extLst>
      <p:ext uri="{BB962C8B-B14F-4D97-AF65-F5344CB8AC3E}">
        <p14:creationId xmlns:p14="http://schemas.microsoft.com/office/powerpoint/2010/main" val="648188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Capitulo XI</a:t>
            </a:r>
            <a:br>
              <a:rPr lang="es-ES" dirty="0"/>
            </a:br>
            <a:r>
              <a:rPr lang="es-ES" dirty="0"/>
              <a:t>utilización indebida de la información y de influencias.</a:t>
            </a:r>
          </a:p>
        </p:txBody>
      </p:sp>
      <p:sp>
        <p:nvSpPr>
          <p:cNvPr id="3" name="Marcador de contenido 2"/>
          <p:cNvSpPr>
            <a:spLocks noGrp="1"/>
          </p:cNvSpPr>
          <p:nvPr>
            <p:ph idx="1"/>
          </p:nvPr>
        </p:nvSpPr>
        <p:spPr/>
        <p:txBody>
          <a:bodyPr>
            <a:noAutofit/>
          </a:bodyPr>
          <a:lstStyle/>
          <a:p>
            <a:r>
              <a:rPr lang="es-ES" sz="2800" dirty="0"/>
              <a:t>Utilización indebida de información obtenida en ejercicio de función pública. El que habiéndose desempeñado durante el año inmediatamente anterior Utilice en provecho propio o ajeno la información…</a:t>
            </a:r>
          </a:p>
          <a:p>
            <a:r>
              <a:rPr lang="es-ES" sz="2800" dirty="0"/>
              <a:t>Utilización indebida de influencias</a:t>
            </a:r>
          </a:p>
          <a:p>
            <a:r>
              <a:rPr lang="es-ES" sz="2800" dirty="0"/>
              <a:t>Soborno transnacional.</a:t>
            </a:r>
          </a:p>
          <a:p>
            <a:r>
              <a:rPr lang="es-ES" sz="2800" dirty="0"/>
              <a:t>Asociación para la comisión de un delito contra la administración pública</a:t>
            </a:r>
          </a:p>
        </p:txBody>
      </p:sp>
    </p:spTree>
    <p:extLst>
      <p:ext uri="{BB962C8B-B14F-4D97-AF65-F5344CB8AC3E}">
        <p14:creationId xmlns:p14="http://schemas.microsoft.com/office/powerpoint/2010/main" val="2733692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Muchas gracias,</a:t>
            </a:r>
          </a:p>
        </p:txBody>
      </p:sp>
      <p:sp>
        <p:nvSpPr>
          <p:cNvPr id="3" name="Marcador de contenido 2"/>
          <p:cNvSpPr>
            <a:spLocks noGrp="1"/>
          </p:cNvSpPr>
          <p:nvPr>
            <p:ph idx="1"/>
          </p:nvPr>
        </p:nvSpPr>
        <p:spPr/>
        <p:txBody>
          <a:bodyPr>
            <a:normAutofit/>
          </a:bodyPr>
          <a:lstStyle/>
          <a:p>
            <a:r>
              <a:rPr lang="es-ES" sz="19900" b="1" dirty="0"/>
              <a:t>NEPO</a:t>
            </a:r>
          </a:p>
        </p:txBody>
      </p:sp>
    </p:spTree>
    <p:extLst>
      <p:ext uri="{BB962C8B-B14F-4D97-AF65-F5344CB8AC3E}">
        <p14:creationId xmlns:p14="http://schemas.microsoft.com/office/powerpoint/2010/main" val="2321757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spTree>
    <p:extLst>
      <p:ext uri="{BB962C8B-B14F-4D97-AF65-F5344CB8AC3E}">
        <p14:creationId xmlns:p14="http://schemas.microsoft.com/office/powerpoint/2010/main" val="32245882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spTree>
    <p:extLst>
      <p:ext uri="{BB962C8B-B14F-4D97-AF65-F5344CB8AC3E}">
        <p14:creationId xmlns:p14="http://schemas.microsoft.com/office/powerpoint/2010/main" val="2581394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spTree>
    <p:extLst>
      <p:ext uri="{BB962C8B-B14F-4D97-AF65-F5344CB8AC3E}">
        <p14:creationId xmlns:p14="http://schemas.microsoft.com/office/powerpoint/2010/main" val="1002233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F1A9DC-6F1A-E36B-B91C-3B28A77EF19F}"/>
              </a:ext>
            </a:extLst>
          </p:cNvPr>
          <p:cNvSpPr>
            <a:spLocks noGrp="1"/>
          </p:cNvSpPr>
          <p:nvPr>
            <p:ph type="title"/>
          </p:nvPr>
        </p:nvSpPr>
        <p:spPr>
          <a:xfrm>
            <a:off x="1907819" y="483128"/>
            <a:ext cx="7459316" cy="5604405"/>
          </a:xfrm>
        </p:spPr>
        <p:txBody>
          <a:bodyPr>
            <a:normAutofit fontScale="90000"/>
          </a:bodyPr>
          <a:lstStyle/>
          <a:p>
            <a:pPr>
              <a:lnSpc>
                <a:spcPct val="107000"/>
              </a:lnSpc>
              <a:spcAft>
                <a:spcPts val="800"/>
              </a:spcAft>
            </a:pPr>
            <a:r>
              <a:rPr lang="es-CO"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ACOSO LABORAL:</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ES" sz="1800" dirty="0">
                <a:effectLst/>
                <a:latin typeface="Calibri" panose="020F0502020204030204" pitchFamily="34" charset="0"/>
                <a:ea typeface="Calibri" panose="020F0502020204030204" pitchFamily="34" charset="0"/>
                <a:cs typeface="Times New Roman" panose="02020603050405020304" pitchFamily="18" charset="0"/>
              </a:rPr>
              <a:t>Lleva el acoso laboral al código laboral y lo extiende a las relaciones escamoteadas de la relación laboral, los terceros, los clientes, los contratistas, aprendices, personas que ejercen la autoridad (dueños)</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ES" sz="1800" dirty="0">
                <a:effectLst/>
                <a:latin typeface="Calibri" panose="020F0502020204030204" pitchFamily="34" charset="0"/>
                <a:ea typeface="Calibri" panose="020F0502020204030204" pitchFamily="34" charset="0"/>
                <a:cs typeface="Times New Roman" panose="02020603050405020304" pitchFamily="18" charset="0"/>
              </a:rPr>
              <a:t>Habilita el espectro de las TIC como escenario del acoso y le otorgo competencias al MT</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ES" sz="1800" dirty="0">
                <a:effectLst/>
                <a:latin typeface="Calibri" panose="020F0502020204030204" pitchFamily="34" charset="0"/>
                <a:ea typeface="Calibri" panose="020F0502020204030204" pitchFamily="34" charset="0"/>
                <a:cs typeface="Times New Roman" panose="02020603050405020304" pitchFamily="18" charset="0"/>
              </a:rPr>
              <a:t>(Ver artículo 40 de la reforma)</a:t>
            </a:r>
            <a:br>
              <a:rPr lang="es-ES" sz="1800" dirty="0">
                <a:effectLst/>
                <a:latin typeface="Calibri" panose="020F0502020204030204" pitchFamily="34" charset="0"/>
                <a:ea typeface="Calibri" panose="020F0502020204030204" pitchFamily="34" charset="0"/>
                <a:cs typeface="Times New Roman" panose="02020603050405020304" pitchFamily="18" charset="0"/>
              </a:rPr>
            </a:b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ES"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EVALUACIÓN:</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ES" sz="1800" dirty="0">
                <a:effectLst/>
                <a:latin typeface="Calibri" panose="020F0502020204030204" pitchFamily="34" charset="0"/>
                <a:ea typeface="Calibri" panose="020F0502020204030204" pitchFamily="34" charset="0"/>
                <a:cs typeface="Times New Roman" panose="02020603050405020304" pitchFamily="18" charset="0"/>
              </a:rPr>
              <a:t>Precisa los factores de evaluación objetiva del trabajo</a:t>
            </a:r>
            <a:br>
              <a:rPr lang="es-ES" sz="1800" dirty="0">
                <a:effectLst/>
                <a:latin typeface="Calibri" panose="020F0502020204030204" pitchFamily="34" charset="0"/>
                <a:ea typeface="Calibri" panose="020F0502020204030204" pitchFamily="34" charset="0"/>
                <a:cs typeface="Times New Roman" panose="02020603050405020304" pitchFamily="18" charset="0"/>
              </a:rPr>
            </a:br>
            <a:br>
              <a:rPr lang="es-ES"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TRABAJO DOMESTICO:</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dirty="0">
                <a:effectLst/>
                <a:latin typeface="Calibri" panose="020F0502020204030204" pitchFamily="34" charset="0"/>
                <a:ea typeface="Calibri" panose="020F0502020204030204" pitchFamily="34" charset="0"/>
                <a:cs typeface="Times New Roman" panose="02020603050405020304" pitchFamily="18" charset="0"/>
              </a:rPr>
              <a:t>Formaliza el trabajo doméstico</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dirty="0">
                <a:effectLst/>
                <a:latin typeface="Calibri" panose="020F0502020204030204" pitchFamily="34" charset="0"/>
                <a:ea typeface="Calibri" panose="020F0502020204030204" pitchFamily="34" charset="0"/>
                <a:cs typeface="Times New Roman" panose="02020603050405020304" pitchFamily="18" charset="0"/>
              </a:rPr>
              <a:t>Obliga a registrar los contratos y estipularlos por escrito</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LICENCIA DE PARTO PATERNIDAD:</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dirty="0">
                <a:effectLst/>
                <a:latin typeface="Calibri" panose="020F0502020204030204" pitchFamily="34" charset="0"/>
                <a:ea typeface="Calibri" panose="020F0502020204030204" pitchFamily="34" charset="0"/>
                <a:cs typeface="Times New Roman" panose="02020603050405020304" pitchFamily="18" charset="0"/>
              </a:rPr>
              <a:t>Amplía la licencia de parto (paternidad) para el hombre hasta llegar a 12 semanas</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dirty="0">
                <a:effectLst/>
                <a:latin typeface="Calibri" panose="020F0502020204030204" pitchFamily="34" charset="0"/>
                <a:ea typeface="Calibri" panose="020F0502020204030204" pitchFamily="34" charset="0"/>
                <a:cs typeface="Times New Roman" panose="02020603050405020304" pitchFamily="18" charset="0"/>
              </a:rPr>
              <a:t>(dos semanas en la legislación vigente)</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OTROS BENEFICIOS:</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dirty="0">
                <a:effectLst/>
                <a:latin typeface="Calibri" panose="020F0502020204030204" pitchFamily="34" charset="0"/>
                <a:ea typeface="Calibri" panose="020F0502020204030204" pitchFamily="34" charset="0"/>
                <a:cs typeface="Times New Roman" panose="02020603050405020304" pitchFamily="18" charset="0"/>
              </a:rPr>
              <a:t>Representación paritaria y proporcional en las organizaciones sindicales</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r>
              <a:rPr lang="es-MX" sz="1800" dirty="0">
                <a:effectLst/>
                <a:latin typeface="Calibri" panose="020F0502020204030204" pitchFamily="34" charset="0"/>
                <a:ea typeface="Calibri" panose="020F0502020204030204" pitchFamily="34" charset="0"/>
                <a:cs typeface="Times New Roman" panose="02020603050405020304" pitchFamily="18" charset="0"/>
              </a:rPr>
              <a:t>Jornadas flexibles con trabajadores con personas a cargo. </a:t>
            </a:r>
            <a:br>
              <a:rPr lang="es-MX" sz="1800" dirty="0">
                <a:effectLst/>
                <a:latin typeface="Calibri" panose="020F0502020204030204" pitchFamily="34" charset="0"/>
                <a:ea typeface="Calibri" panose="020F0502020204030204" pitchFamily="34" charset="0"/>
                <a:cs typeface="Times New Roman" panose="02020603050405020304" pitchFamily="18" charset="0"/>
              </a:rPr>
            </a:br>
            <a:br>
              <a:rPr lang="es-ES" sz="1800" dirty="0">
                <a:effectLst/>
                <a:latin typeface="Calibri" panose="020F0502020204030204" pitchFamily="34" charset="0"/>
                <a:ea typeface="Calibri" panose="020F0502020204030204" pitchFamily="34" charset="0"/>
                <a:cs typeface="Times New Roman" panose="02020603050405020304" pitchFamily="18" charset="0"/>
              </a:rPr>
            </a:br>
            <a:br>
              <a:rPr lang="es-ES" sz="1600" dirty="0">
                <a:effectLst/>
                <a:latin typeface="Calibri" panose="020F0502020204030204" pitchFamily="34" charset="0"/>
                <a:ea typeface="Calibri" panose="020F0502020204030204" pitchFamily="34" charset="0"/>
                <a:cs typeface="Times New Roman" panose="02020603050405020304" pitchFamily="18" charset="0"/>
              </a:rPr>
            </a:br>
            <a:br>
              <a:rPr lang="es-CO" sz="1200" dirty="0">
                <a:effectLst/>
                <a:latin typeface="Calibri" panose="020F0502020204030204" pitchFamily="34" charset="0"/>
                <a:ea typeface="Calibri" panose="020F0502020204030204" pitchFamily="34" charset="0"/>
                <a:cs typeface="Times New Roman" panose="02020603050405020304" pitchFamily="18" charset="0"/>
              </a:rPr>
            </a:br>
            <a:endParaRPr lang="es-CO" sz="1400" dirty="0">
              <a:latin typeface="Calibri" panose="020F0502020204030204" pitchFamily="34" charset="0"/>
              <a:cs typeface="Calibri" panose="020F0502020204030204" pitchFamily="34" charset="0"/>
            </a:endParaRPr>
          </a:p>
        </p:txBody>
      </p:sp>
      <p:pic>
        <p:nvPicPr>
          <p:cNvPr id="4" name="Imagen 3">
            <a:extLst>
              <a:ext uri="{FF2B5EF4-FFF2-40B4-BE49-F238E27FC236}">
                <a16:creationId xmlns:a16="http://schemas.microsoft.com/office/drawing/2014/main" id="{1F22E92C-0FF3-BC7A-88C6-CEF5D9A9F613}"/>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19710" y="246062"/>
            <a:ext cx="1594976" cy="1134005"/>
          </a:xfrm>
          <a:prstGeom prst="rect">
            <a:avLst/>
          </a:prstGeom>
          <a:noFill/>
        </p:spPr>
      </p:pic>
    </p:spTree>
    <p:extLst>
      <p:ext uri="{BB962C8B-B14F-4D97-AF65-F5344CB8AC3E}">
        <p14:creationId xmlns:p14="http://schemas.microsoft.com/office/powerpoint/2010/main" val="41646014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DC5B591-A243-CB48-FFD8-5C5FCBE04014}"/>
              </a:ext>
            </a:extLst>
          </p:cNvPr>
          <p:cNvSpPr>
            <a:spLocks noGrp="1"/>
          </p:cNvSpPr>
          <p:nvPr>
            <p:ph idx="1"/>
          </p:nvPr>
        </p:nvSpPr>
        <p:spPr>
          <a:xfrm>
            <a:off x="4760461" y="514924"/>
            <a:ext cx="4789939" cy="5648809"/>
          </a:xfrm>
        </p:spPr>
        <p:txBody>
          <a:bodyPr>
            <a:normAutofit fontScale="25000" lnSpcReduction="20000"/>
          </a:bodyPr>
          <a:lstStyle/>
          <a:p>
            <a:pPr algn="just">
              <a:lnSpc>
                <a:spcPct val="107000"/>
              </a:lnSpc>
              <a:spcAft>
                <a:spcPts val="800"/>
              </a:spcAft>
            </a:pPr>
            <a:r>
              <a:rPr lang="es-ES" sz="5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TIPIFICA CONDUCTAS ANTISINDICALES:</a:t>
            </a: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(recuérdese que ya hay conducta típica en el 200 del CP) </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fomentar la creación o afiliación de un sindicato de bolsillo.</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Amedrentar, constreñir u ofrecer dadivas para no afiliarse</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Desmejorar condiciones de trabajo de fundadores, directivos, negociadores.</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Negarse injustificadamente a negociar pliego de peticiones o solicitudes</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Tomar represalias contra trabajadores que declaren contra la empresa.</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Impedir o perturbar asambleas</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Intervenir en la administración del sindicato</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Negar permisos</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Denigrar o difundir información difamatoria</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Establecer normas o escalas salariales diferenciales a favor de trabajadores no afiliados</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Libertad sindical</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Permite la creación de sindicatos de empresa de grupos de empresas, de gremios, industria rama o sector de actividad.</a:t>
            </a: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ES" sz="5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(Artículo 49 del proyecto modificaría el 391A)</a:t>
            </a:r>
            <a:endParaRPr lang="es-CO" sz="5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es-CO" dirty="0"/>
          </a:p>
        </p:txBody>
      </p:sp>
      <p:sp>
        <p:nvSpPr>
          <p:cNvPr id="4" name="Marcador de texto 3">
            <a:extLst>
              <a:ext uri="{FF2B5EF4-FFF2-40B4-BE49-F238E27FC236}">
                <a16:creationId xmlns:a16="http://schemas.microsoft.com/office/drawing/2014/main" id="{4860C577-4E91-8394-48B7-A7F62B73A5C8}"/>
              </a:ext>
            </a:extLst>
          </p:cNvPr>
          <p:cNvSpPr>
            <a:spLocks noGrp="1"/>
          </p:cNvSpPr>
          <p:nvPr>
            <p:ph type="body" sz="half" idx="2"/>
          </p:nvPr>
        </p:nvSpPr>
        <p:spPr>
          <a:xfrm>
            <a:off x="228600" y="3186111"/>
            <a:ext cx="4444999" cy="3595159"/>
          </a:xfrm>
        </p:spPr>
        <p:txBody>
          <a:bodyPr>
            <a:normAutofit fontScale="25000" lnSpcReduction="20000"/>
          </a:bodyPr>
          <a:lstStyle/>
          <a:p>
            <a:pPr>
              <a:lnSpc>
                <a:spcPct val="107000"/>
              </a:lnSpc>
              <a:spcAft>
                <a:spcPts val="800"/>
              </a:spcAft>
            </a:pPr>
            <a:r>
              <a:rPr lang="es-CO" sz="4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GARANTÍAS MINÍMAS</a:t>
            </a:r>
          </a:p>
          <a:p>
            <a:pPr>
              <a:lnSpc>
                <a:spcPct val="107000"/>
              </a:lnSpc>
              <a:spcAft>
                <a:spcPts val="800"/>
              </a:spcAft>
            </a:pPr>
            <a:r>
              <a:rPr lang="es-ES"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(Ver artículo 354 del proyecto)</a:t>
            </a:r>
            <a:endParaRPr lang="es-CO"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ES"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Reconocimiento sindical</a:t>
            </a:r>
            <a:endParaRPr lang="es-CO"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O" sz="4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PERMISO SINDICAL</a:t>
            </a:r>
            <a:endParaRPr lang="es-CO" sz="48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ES"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Agrega la comisión sindical y limita el permiso al 10% de la nómina para casos de empresas de hasta 50 empleados</a:t>
            </a:r>
            <a:endParaRPr lang="es-CO"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s-ES"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Comunicación y espacios de dialogo para los sindicatos dentro de la empresa por lo menos cada 6 meses</a:t>
            </a:r>
          </a:p>
          <a:p>
            <a:pPr marL="342900" lvl="0" indent="-342900">
              <a:lnSpc>
                <a:spcPct val="107000"/>
              </a:lnSpc>
              <a:buFont typeface="Symbol" panose="05050102010706020507" pitchFamily="18" charset="2"/>
              <a:buChar char=""/>
            </a:pPr>
            <a:r>
              <a:rPr lang="es-ES"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Permitir y autorizar el ingreso y espacios para que los sindicatos se comuniquen con sus afiliados</a:t>
            </a:r>
            <a:endParaRPr lang="es-CO"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s-ES"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Facilitar espacios de comunicación fiscos o virtuales</a:t>
            </a:r>
            <a:endParaRPr lang="es-CO"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s-ES"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Espacio dentro de la inducción de trabajadores nuevos</a:t>
            </a:r>
            <a:endParaRPr lang="es-CO" sz="48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5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s-CO" dirty="0"/>
          </a:p>
        </p:txBody>
      </p:sp>
      <p:sp>
        <p:nvSpPr>
          <p:cNvPr id="5" name="Título 1">
            <a:extLst>
              <a:ext uri="{FF2B5EF4-FFF2-40B4-BE49-F238E27FC236}">
                <a16:creationId xmlns:a16="http://schemas.microsoft.com/office/drawing/2014/main" id="{107AA873-F43F-2F3C-19F7-AD46B97B7250}"/>
              </a:ext>
            </a:extLst>
          </p:cNvPr>
          <p:cNvSpPr>
            <a:spLocks noGrp="1"/>
          </p:cNvSpPr>
          <p:nvPr>
            <p:ph type="title"/>
          </p:nvPr>
        </p:nvSpPr>
        <p:spPr>
          <a:xfrm>
            <a:off x="677333" y="2074333"/>
            <a:ext cx="3854450" cy="1277938"/>
          </a:xfrm>
        </p:spPr>
        <p:txBody>
          <a:bodyPr>
            <a:normAutofit fontScale="90000"/>
          </a:bodyPr>
          <a:lstStyle/>
          <a:p>
            <a:pPr algn="ctr">
              <a:lnSpc>
                <a:spcPct val="107000"/>
              </a:lnSpc>
              <a:spcAft>
                <a:spcPts val="800"/>
              </a:spcAft>
            </a:pPr>
            <a:br>
              <a:rPr lang="es-ES" sz="3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br>
              <a:rPr lang="es-ES" sz="3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br>
              <a:rPr lang="es-ES" sz="3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br>
              <a:rPr lang="es-ES" sz="3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s-ES" sz="3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PARTE COLECTIVA</a:t>
            </a:r>
            <a:br>
              <a:rPr lang="es-CO" sz="32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s-ES" sz="3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ARTICULO 352 CST EN ADELANTE</a:t>
            </a:r>
            <a:br>
              <a:rPr lang="es-CO" sz="32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s-ES" sz="1800" dirty="0">
                <a:effectLst/>
                <a:latin typeface="Calibri" panose="020F0502020204030204" pitchFamily="34" charset="0"/>
                <a:ea typeface="Calibri" panose="020F0502020204030204" pitchFamily="34" charset="0"/>
                <a:cs typeface="Times New Roman" panose="02020603050405020304" pitchFamily="18" charset="0"/>
              </a:rPr>
              <a:t>Aplica a todos los trabajadores de Colombia</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endParaRPr lang="es-CO" dirty="0">
              <a:solidFill>
                <a:schemeClr val="accent2">
                  <a:lumMod val="75000"/>
                </a:schemeClr>
              </a:solidFill>
            </a:endParaRPr>
          </a:p>
        </p:txBody>
      </p:sp>
      <p:pic>
        <p:nvPicPr>
          <p:cNvPr id="6" name="Imagen 5">
            <a:extLst>
              <a:ext uri="{FF2B5EF4-FFF2-40B4-BE49-F238E27FC236}">
                <a16:creationId xmlns:a16="http://schemas.microsoft.com/office/drawing/2014/main" id="{1D585F84-B568-14D4-FE41-598D59B18218}"/>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43510" y="76729"/>
            <a:ext cx="1594976" cy="1134005"/>
          </a:xfrm>
          <a:prstGeom prst="rect">
            <a:avLst/>
          </a:prstGeom>
          <a:noFill/>
        </p:spPr>
      </p:pic>
    </p:spTree>
    <p:extLst>
      <p:ext uri="{BB962C8B-B14F-4D97-AF65-F5344CB8AC3E}">
        <p14:creationId xmlns:p14="http://schemas.microsoft.com/office/powerpoint/2010/main" val="15176976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3CE7E7-CEC6-27EF-C8AA-1F787B4C59BA}"/>
              </a:ext>
            </a:extLst>
          </p:cNvPr>
          <p:cNvSpPr>
            <a:spLocks noGrp="1"/>
          </p:cNvSpPr>
          <p:nvPr>
            <p:ph type="title"/>
          </p:nvPr>
        </p:nvSpPr>
        <p:spPr>
          <a:xfrm>
            <a:off x="533401" y="3877733"/>
            <a:ext cx="8605134" cy="2837881"/>
          </a:xfrm>
        </p:spPr>
        <p:txBody>
          <a:bodyPr>
            <a:normAutofit fontScale="90000"/>
          </a:bodyPr>
          <a:lstStyle/>
          <a:p>
            <a:pPr>
              <a:lnSpc>
                <a:spcPct val="107000"/>
              </a:lnSpc>
              <a:spcAft>
                <a:spcPts val="800"/>
              </a:spcAft>
            </a:pPr>
            <a:r>
              <a:rPr lang="es-ES"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NEGOCIACIÓN COLECTIVA:</a:t>
            </a:r>
            <a:br>
              <a:rPr lang="es-ES"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ES" sz="1600" dirty="0">
                <a:effectLst/>
                <a:latin typeface="Calibri" panose="020F0502020204030204" pitchFamily="34" charset="0"/>
                <a:ea typeface="Calibri" panose="020F0502020204030204" pitchFamily="34" charset="0"/>
                <a:cs typeface="Times New Roman" panose="02020603050405020304" pitchFamily="18" charset="0"/>
              </a:rPr>
              <a:t>Otorga derecho de negociar a empresas de servicios temporales con sus directivos beneficiarios.</a:t>
            </a:r>
            <a:br>
              <a:rPr lang="es-CO" sz="1600" dirty="0">
                <a:effectLst/>
                <a:latin typeface="Calibri" panose="020F0502020204030204" pitchFamily="34" charset="0"/>
                <a:ea typeface="Calibri" panose="020F0502020204030204" pitchFamily="34" charset="0"/>
                <a:cs typeface="Times New Roman" panose="02020603050405020304" pitchFamily="18" charset="0"/>
              </a:rPr>
            </a:br>
            <a:r>
              <a:rPr lang="es-ES" sz="1600" dirty="0">
                <a:effectLst/>
                <a:latin typeface="Calibri" panose="020F0502020204030204" pitchFamily="34" charset="0"/>
                <a:ea typeface="Calibri" panose="020F0502020204030204" pitchFamily="34" charset="0"/>
                <a:cs typeface="Times New Roman" panose="02020603050405020304" pitchFamily="18" charset="0"/>
              </a:rPr>
              <a:t>Si el sindicato negociador afilia cuando menos al 20% de los trabajadores, los beneficios de la convención se extienden. </a:t>
            </a:r>
            <a:br>
              <a:rPr lang="es-ES" sz="1600" dirty="0">
                <a:effectLst/>
                <a:latin typeface="Calibri" panose="020F0502020204030204" pitchFamily="34" charset="0"/>
                <a:ea typeface="Calibri" panose="020F0502020204030204" pitchFamily="34" charset="0"/>
                <a:cs typeface="Times New Roman" panose="02020603050405020304" pitchFamily="18" charset="0"/>
              </a:rPr>
            </a:br>
            <a:r>
              <a:rPr lang="es-ES" sz="1600" dirty="0">
                <a:effectLst/>
                <a:latin typeface="Calibri" panose="020F0502020204030204" pitchFamily="34" charset="0"/>
                <a:ea typeface="Calibri" panose="020F0502020204030204" pitchFamily="34" charset="0"/>
                <a:cs typeface="Times New Roman" panose="02020603050405020304" pitchFamily="18" charset="0"/>
              </a:rPr>
              <a:t>Para niveles superiores es del 10%.</a:t>
            </a:r>
            <a:br>
              <a:rPr lang="es-CO" sz="1600" dirty="0">
                <a:effectLst/>
                <a:latin typeface="Calibri" panose="020F0502020204030204" pitchFamily="34" charset="0"/>
                <a:ea typeface="Calibri" panose="020F0502020204030204" pitchFamily="34" charset="0"/>
                <a:cs typeface="Times New Roman" panose="02020603050405020304" pitchFamily="18" charset="0"/>
              </a:rPr>
            </a:br>
            <a:r>
              <a:rPr lang="es-ES" sz="1600" dirty="0">
                <a:effectLst/>
                <a:latin typeface="Calibri" panose="020F0502020204030204" pitchFamily="34" charset="0"/>
                <a:ea typeface="Calibri" panose="020F0502020204030204" pitchFamily="34" charset="0"/>
                <a:cs typeface="Times New Roman" panose="02020603050405020304" pitchFamily="18" charset="0"/>
              </a:rPr>
              <a:t>Cuota por beneficio obligatoria a los no sindicalizados.</a:t>
            </a:r>
            <a:br>
              <a:rPr lang="es-CO" sz="1600" dirty="0">
                <a:effectLst/>
                <a:latin typeface="Calibri" panose="020F0502020204030204" pitchFamily="34" charset="0"/>
                <a:ea typeface="Calibri" panose="020F0502020204030204" pitchFamily="34" charset="0"/>
                <a:cs typeface="Times New Roman" panose="02020603050405020304" pitchFamily="18" charset="0"/>
              </a:rPr>
            </a:br>
            <a:r>
              <a:rPr lang="es-ES" sz="1600" dirty="0">
                <a:effectLst/>
                <a:latin typeface="Calibri" panose="020F0502020204030204" pitchFamily="34" charset="0"/>
                <a:ea typeface="Calibri" panose="020F0502020204030204" pitchFamily="34" charset="0"/>
                <a:cs typeface="Times New Roman" panose="02020603050405020304" pitchFamily="18" charset="0"/>
              </a:rPr>
              <a:t>Prohibición de pactos colectivos</a:t>
            </a:r>
            <a:br>
              <a:rPr lang="es-CO" sz="1600" dirty="0">
                <a:effectLst/>
                <a:latin typeface="Calibri" panose="020F0502020204030204" pitchFamily="34" charset="0"/>
                <a:ea typeface="Calibri" panose="020F0502020204030204" pitchFamily="34" charset="0"/>
                <a:cs typeface="Times New Roman" panose="02020603050405020304" pitchFamily="18" charset="0"/>
              </a:rPr>
            </a:br>
            <a:r>
              <a:rPr lang="es-ES" sz="1600" dirty="0">
                <a:effectLst/>
                <a:latin typeface="Calibri" panose="020F0502020204030204" pitchFamily="34" charset="0"/>
                <a:ea typeface="Calibri" panose="020F0502020204030204" pitchFamily="34" charset="0"/>
                <a:cs typeface="Times New Roman" panose="02020603050405020304" pitchFamily="18" charset="0"/>
              </a:rPr>
              <a:t>Prohibición de contratos sindicales</a:t>
            </a:r>
            <a:br>
              <a:rPr lang="es-CO" sz="1600" dirty="0">
                <a:effectLst/>
                <a:latin typeface="Calibri" panose="020F0502020204030204" pitchFamily="34" charset="0"/>
                <a:ea typeface="Calibri" panose="020F0502020204030204" pitchFamily="34" charset="0"/>
                <a:cs typeface="Times New Roman" panose="02020603050405020304" pitchFamily="18" charset="0"/>
              </a:rPr>
            </a:br>
            <a:r>
              <a:rPr lang="es-ES" sz="1600" dirty="0">
                <a:effectLst/>
                <a:latin typeface="Calibri" panose="020F0502020204030204" pitchFamily="34" charset="0"/>
                <a:ea typeface="Calibri" panose="020F0502020204030204" pitchFamily="34" charset="0"/>
                <a:cs typeface="Times New Roman" panose="02020603050405020304" pitchFamily="18" charset="0"/>
              </a:rPr>
              <a:t>Lo otro es huelga y arbitramento no nos aplica a los empleados públicos y por tanto no se hace análisis en estos comentarios.</a:t>
            </a:r>
            <a:br>
              <a:rPr lang="es-CO" sz="1600" dirty="0">
                <a:effectLst/>
                <a:latin typeface="Calibri" panose="020F0502020204030204" pitchFamily="34" charset="0"/>
                <a:ea typeface="Calibri" panose="020F0502020204030204" pitchFamily="34" charset="0"/>
                <a:cs typeface="Times New Roman" panose="02020603050405020304" pitchFamily="18" charset="0"/>
              </a:rPr>
            </a:br>
            <a:endParaRPr lang="es-CO" sz="1600" dirty="0"/>
          </a:p>
        </p:txBody>
      </p:sp>
      <p:sp>
        <p:nvSpPr>
          <p:cNvPr id="6" name="CuadroTexto 5">
            <a:extLst>
              <a:ext uri="{FF2B5EF4-FFF2-40B4-BE49-F238E27FC236}">
                <a16:creationId xmlns:a16="http://schemas.microsoft.com/office/drawing/2014/main" id="{C121F7B5-207C-C95F-2368-11C6E18F6054}"/>
              </a:ext>
            </a:extLst>
          </p:cNvPr>
          <p:cNvSpPr txBox="1"/>
          <p:nvPr/>
        </p:nvSpPr>
        <p:spPr>
          <a:xfrm>
            <a:off x="1687686" y="258152"/>
            <a:ext cx="7916333" cy="3740191"/>
          </a:xfrm>
          <a:prstGeom prst="rect">
            <a:avLst/>
          </a:prstGeom>
          <a:noFill/>
        </p:spPr>
        <p:txBody>
          <a:bodyPr wrap="square">
            <a:spAutoFit/>
          </a:bodyPr>
          <a:lstStyle/>
          <a:p>
            <a:pPr algn="ctr">
              <a:lnSpc>
                <a:spcPct val="107000"/>
              </a:lnSpc>
              <a:spcAft>
                <a:spcPts val="800"/>
              </a:spcAft>
            </a:pP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Subdirectiva, comité seccional o directiva seccional.</a:t>
            </a:r>
            <a:endParaRPr lang="es-CO" sz="14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u="sng"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Podrán crearse subdirectivas en un mismo municipio</a:t>
            </a: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para sindicatos de industria o actividad económica en empresas ubicadas en un mismo municipio</a:t>
            </a:r>
            <a:endParaRPr lang="es-CO"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Retención de cuotas sindicales</a:t>
            </a:r>
            <a:endParaRPr lang="es-CO"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Derecho de federación</a:t>
            </a:r>
            <a:endParaRPr lang="es-CO" sz="14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Las confederaciones y federaciones podrán afiliar directamente.</a:t>
            </a:r>
            <a:endParaRPr lang="es-CO"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Artículo 52 establece un cambio en cuanto a: </a:t>
            </a:r>
            <a:endParaRPr lang="es-CO"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Sanciones</a:t>
            </a:r>
            <a:endParaRPr lang="es-CO"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Establece un procedimiento judicial expedito y amplio para la protección de estos derechos.</a:t>
            </a:r>
            <a:endParaRPr lang="es-CO"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Modifica la redacción de estatutos e impone la obligación de incluir funcionamiento y atribuciones exclusivas de la asamblea, reglas de representación, reglamento de sesión, quorum, votaciones y debates.</a:t>
            </a:r>
            <a:endParaRPr lang="es-CO"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200" dirty="0">
                <a:effectLst/>
                <a:latin typeface="Calibri" panose="020F0502020204030204" pitchFamily="34" charset="0"/>
                <a:ea typeface="Calibri" panose="020F0502020204030204" pitchFamily="34" charset="0"/>
                <a:cs typeface="Times New Roman" panose="02020603050405020304" pitchFamily="18" charset="0"/>
              </a:rPr>
              <a:t>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n 6">
            <a:extLst>
              <a:ext uri="{FF2B5EF4-FFF2-40B4-BE49-F238E27FC236}">
                <a16:creationId xmlns:a16="http://schemas.microsoft.com/office/drawing/2014/main" id="{779F3CB0-2FAE-0C22-CCC6-BA96A458EBDC}"/>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92710" y="69806"/>
            <a:ext cx="1594976" cy="1134005"/>
          </a:xfrm>
          <a:prstGeom prst="rect">
            <a:avLst/>
          </a:prstGeom>
          <a:noFill/>
        </p:spPr>
      </p:pic>
    </p:spTree>
    <p:extLst>
      <p:ext uri="{BB962C8B-B14F-4D97-AF65-F5344CB8AC3E}">
        <p14:creationId xmlns:p14="http://schemas.microsoft.com/office/powerpoint/2010/main" val="3285921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91A32E-D8F4-6EAA-596B-78B165F95A9B}"/>
              </a:ext>
            </a:extLst>
          </p:cNvPr>
          <p:cNvSpPr>
            <a:spLocks noGrp="1"/>
          </p:cNvSpPr>
          <p:nvPr>
            <p:ph type="title"/>
          </p:nvPr>
        </p:nvSpPr>
        <p:spPr>
          <a:xfrm>
            <a:off x="1814687" y="246061"/>
            <a:ext cx="7761114" cy="1760539"/>
          </a:xfrm>
        </p:spPr>
        <p:txBody>
          <a:bodyPr>
            <a:normAutofit/>
          </a:bodyPr>
          <a:lstStyle/>
          <a:p>
            <a:pPr>
              <a:lnSpc>
                <a:spcPct val="107000"/>
              </a:lnSpc>
              <a:spcAft>
                <a:spcPts val="800"/>
              </a:spcAft>
            </a:pPr>
            <a:r>
              <a:rPr lang="es-MX" sz="4400" b="1" dirty="0">
                <a:effectLst/>
                <a:latin typeface="Calibri" panose="020F0502020204030204" pitchFamily="34" charset="0"/>
                <a:ea typeface="Calibri" panose="020F0502020204030204" pitchFamily="34" charset="0"/>
                <a:cs typeface="Times New Roman" panose="02020603050405020304" pitchFamily="18" charset="0"/>
              </a:rPr>
              <a:t>DEFINCIÓN DE DELITO</a:t>
            </a:r>
            <a:br>
              <a:rPr lang="es-MX" sz="1400" dirty="0">
                <a:effectLst/>
                <a:latin typeface="Calibri" panose="020F0502020204030204" pitchFamily="34" charset="0"/>
                <a:ea typeface="Calibri" panose="020F0502020204030204" pitchFamily="34" charset="0"/>
                <a:cs typeface="Times New Roman" panose="02020603050405020304" pitchFamily="18" charset="0"/>
              </a:rPr>
            </a:br>
            <a:br>
              <a:rPr lang="es-CO" sz="1400" dirty="0">
                <a:effectLst/>
                <a:latin typeface="Calibri" panose="020F0502020204030204" pitchFamily="34" charset="0"/>
                <a:ea typeface="Calibri" panose="020F0502020204030204" pitchFamily="34" charset="0"/>
                <a:cs typeface="Times New Roman" panose="02020603050405020304" pitchFamily="18" charset="0"/>
              </a:rPr>
            </a:br>
            <a:br>
              <a:rPr lang="es-CO" sz="1400" dirty="0">
                <a:effectLst/>
                <a:latin typeface="Calibri" panose="020F0502020204030204" pitchFamily="34" charset="0"/>
                <a:ea typeface="Calibri" panose="020F0502020204030204" pitchFamily="34" charset="0"/>
                <a:cs typeface="Times New Roman" panose="02020603050405020304" pitchFamily="18" charset="0"/>
              </a:rPr>
            </a:br>
            <a:br>
              <a:rPr lang="es-CO" sz="1400" dirty="0">
                <a:effectLst/>
                <a:latin typeface="Calibri" panose="020F0502020204030204" pitchFamily="34" charset="0"/>
                <a:ea typeface="Calibri" panose="020F0502020204030204" pitchFamily="34" charset="0"/>
                <a:cs typeface="Times New Roman" panose="02020603050405020304" pitchFamily="18" charset="0"/>
              </a:rPr>
            </a:br>
            <a:endParaRPr lang="es-CO" sz="1400" dirty="0"/>
          </a:p>
        </p:txBody>
      </p:sp>
      <p:sp>
        <p:nvSpPr>
          <p:cNvPr id="3" name="Marcador de contenido 2">
            <a:extLst>
              <a:ext uri="{FF2B5EF4-FFF2-40B4-BE49-F238E27FC236}">
                <a16:creationId xmlns:a16="http://schemas.microsoft.com/office/drawing/2014/main" id="{AE67F644-F0F9-1775-7AEC-E500246C8AE4}"/>
              </a:ext>
            </a:extLst>
          </p:cNvPr>
          <p:cNvSpPr>
            <a:spLocks noGrp="1"/>
          </p:cNvSpPr>
          <p:nvPr>
            <p:ph idx="1"/>
          </p:nvPr>
        </p:nvSpPr>
        <p:spPr>
          <a:xfrm>
            <a:off x="694268" y="2406122"/>
            <a:ext cx="8596668" cy="3880773"/>
          </a:xfrm>
        </p:spPr>
        <p:txBody>
          <a:bodyPr>
            <a:normAutofit/>
          </a:bodyPr>
          <a:lstStyle/>
          <a:p>
            <a:pPr marL="0" indent="0" algn="ctr">
              <a:buNone/>
            </a:pPr>
            <a:endParaRPr lang="es-MX" sz="1900" dirty="0">
              <a:solidFill>
                <a:srgbClr val="92D050"/>
              </a:solidFill>
              <a:latin typeface="Calibri" panose="020F0502020204030204" pitchFamily="34" charset="0"/>
              <a:cs typeface="Calibri" panose="020F0502020204030204" pitchFamily="34" charset="0"/>
            </a:endParaRPr>
          </a:p>
          <a:p>
            <a:pPr lvl="0" defTabSz="914400">
              <a:spcBef>
                <a:spcPct val="20000"/>
              </a:spcBef>
              <a:buClr>
                <a:srgbClr val="F0A22E"/>
              </a:buClr>
              <a:buSzPct val="70000"/>
              <a:buFont typeface="Wingdings 2"/>
              <a:buChar char=""/>
            </a:pPr>
            <a:r>
              <a:rPr lang="es-ES" sz="3200" dirty="0">
                <a:solidFill>
                  <a:srgbClr val="4E3B30"/>
                </a:solidFill>
                <a:latin typeface="Franklin Gothic Book"/>
              </a:rPr>
              <a:t>Acción típica, antijurídica y culpable. (Soler)</a:t>
            </a:r>
          </a:p>
          <a:p>
            <a:pPr lvl="0" defTabSz="914400">
              <a:spcBef>
                <a:spcPct val="20000"/>
              </a:spcBef>
              <a:buClr>
                <a:srgbClr val="F0A22E"/>
              </a:buClr>
              <a:buSzPct val="70000"/>
              <a:buFont typeface="Wingdings 2"/>
              <a:buChar char=""/>
            </a:pPr>
            <a:r>
              <a:rPr lang="es-ES" sz="3200" dirty="0">
                <a:solidFill>
                  <a:srgbClr val="4E3B30"/>
                </a:solidFill>
                <a:latin typeface="Franklin Gothic Book"/>
              </a:rPr>
              <a:t>Acto típicamente antijurídico, culpable sometido a veces a condiciones objetivas de penalidad, imputable a un hombre y sometido a una sanción penal. (Jiménez de Azua)</a:t>
            </a:r>
          </a:p>
          <a:p>
            <a:pPr marL="0" indent="0">
              <a:buNone/>
            </a:pPr>
            <a:endParaRPr lang="es-CO" dirty="0"/>
          </a:p>
        </p:txBody>
      </p:sp>
    </p:spTree>
    <p:extLst>
      <p:ext uri="{BB962C8B-B14F-4D97-AF65-F5344CB8AC3E}">
        <p14:creationId xmlns:p14="http://schemas.microsoft.com/office/powerpoint/2010/main" val="4251522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3E9875-2C01-D6BF-C3F3-ACF11C9D770B}"/>
              </a:ext>
            </a:extLst>
          </p:cNvPr>
          <p:cNvSpPr>
            <a:spLocks noGrp="1"/>
          </p:cNvSpPr>
          <p:nvPr>
            <p:ph type="title"/>
          </p:nvPr>
        </p:nvSpPr>
        <p:spPr>
          <a:xfrm>
            <a:off x="1786467" y="609600"/>
            <a:ext cx="7487535" cy="1320800"/>
          </a:xfrm>
        </p:spPr>
        <p:txBody>
          <a:bodyPr>
            <a:normAutofit fontScale="90000"/>
          </a:bodyPr>
          <a:lstStyle/>
          <a:p>
            <a:r>
              <a:rPr lang="es-ES"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El Gobierno de Gustavo Petro presentó una propuesta de reforma laboral que busca beneficiar a los trabajadores colombianos</a:t>
            </a:r>
            <a:r>
              <a:rPr lang="es-ES" sz="1800" dirty="0">
                <a:effectLst/>
                <a:latin typeface="Calibri" panose="020F0502020204030204" pitchFamily="34" charset="0"/>
                <a:ea typeface="Calibri" panose="020F0502020204030204" pitchFamily="34" charset="0"/>
                <a:cs typeface="Times New Roman" panose="02020603050405020304" pitchFamily="18" charset="0"/>
              </a:rPr>
              <a:t>, enfrentando el escepticismo de sectores empresariales. Este proyecto, que se debatirá próximamente en el Congreso de la República, pretende fomentar el empleo, evitar la precarización laboral y no incrementar los costos laborales para los empleadores.</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endParaRPr lang="es-CO" dirty="0"/>
          </a:p>
        </p:txBody>
      </p:sp>
      <p:sp>
        <p:nvSpPr>
          <p:cNvPr id="3" name="Marcador de contenido 2">
            <a:extLst>
              <a:ext uri="{FF2B5EF4-FFF2-40B4-BE49-F238E27FC236}">
                <a16:creationId xmlns:a16="http://schemas.microsoft.com/office/drawing/2014/main" id="{97FD3D62-F6D0-19E2-AFE6-2B479D72B280}"/>
              </a:ext>
            </a:extLst>
          </p:cNvPr>
          <p:cNvSpPr>
            <a:spLocks noGrp="1"/>
          </p:cNvSpPr>
          <p:nvPr>
            <p:ph sz="half" idx="1"/>
          </p:nvPr>
        </p:nvSpPr>
        <p:spPr/>
        <p:txBody>
          <a:bodyPr>
            <a:normAutofit fontScale="85000" lnSpcReduction="20000"/>
          </a:bodyPr>
          <a:lstStyle/>
          <a:p>
            <a:pPr algn="just">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La reforma, según el ejecutivo, </a:t>
            </a: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está enfocada en la promoción del empleo a través de la reindustrialización y el impulso de la producción agraria</a:t>
            </a: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destacando la creación de aproximadamente 800.000 puestos de trabajo, principalmente en micro, pequeñas y medianas empresas.</a:t>
            </a:r>
            <a:endParaRPr lang="es-CO"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Además, tiene como meta incrementar la estabilidad laboral, evitar la precarización de las condiciones de trabajo y mejorar la productividad para frenar la emigración de jóvenes que buscan oportunidades en el exterior.</a:t>
            </a:r>
          </a:p>
          <a:p>
            <a:pPr algn="just">
              <a:lnSpc>
                <a:spcPct val="107000"/>
              </a:lnSpc>
              <a:spcAft>
                <a:spcPts val="800"/>
              </a:spcAft>
            </a:pPr>
            <a:r>
              <a:rPr lang="es-MX"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Entre los aspectos más destacados de la reforma laboral 2024, se incluye el incentivo a la flexibilidad laboral, buscando reducir la informalidad y reconociendo derechos laborales a trabajadores de plataformas digitales y del sector agropecuario que actualmente se encuentran en condiciones de informalidad. Contrario a las preocupaciones de algunos sectores empresariales, </a:t>
            </a:r>
            <a:r>
              <a:rPr lang="es-MX"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esta iniciativa asegura no representar un aumento en los costos de contratación, sino una recuperación de derechos laborales precedentemente mermados.</a:t>
            </a:r>
            <a:endParaRPr lang="es-CO"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es-CO" dirty="0"/>
          </a:p>
        </p:txBody>
      </p:sp>
      <p:sp>
        <p:nvSpPr>
          <p:cNvPr id="4" name="Marcador de contenido 3">
            <a:extLst>
              <a:ext uri="{FF2B5EF4-FFF2-40B4-BE49-F238E27FC236}">
                <a16:creationId xmlns:a16="http://schemas.microsoft.com/office/drawing/2014/main" id="{D79A98BD-E841-1E3D-1E1E-9D1ACB600D08}"/>
              </a:ext>
            </a:extLst>
          </p:cNvPr>
          <p:cNvSpPr>
            <a:spLocks noGrp="1"/>
          </p:cNvSpPr>
          <p:nvPr>
            <p:ph sz="half" idx="2"/>
          </p:nvPr>
        </p:nvSpPr>
        <p:spPr/>
        <p:txBody>
          <a:bodyPr>
            <a:normAutofit fontScale="85000" lnSpcReduction="20000"/>
          </a:bodyPr>
          <a:lstStyle/>
          <a:p>
            <a:r>
              <a:rPr lang="es-ES" sz="1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El proyecto ha generado un intenso debate en el país, con opiniones divididas entre los gremios empresariales, que alertan sobre posibles impactos negativos en los costos de contratación, y los sindicatos de trabajadores, que respaldan los beneficios potenciales de la reforma. A medida que la propuesta avanza hacia su discusión en las cámaras legislativas, el escenario político y social de Colombia se prepara para una definición crucial acerca del futuro laboral en el país.</a:t>
            </a:r>
            <a:endParaRPr lang="es-CO" sz="1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r>
              <a:rPr lang="es-MX" sz="1600" dirty="0">
                <a:solidFill>
                  <a:srgbClr val="92D050"/>
                </a:solidFill>
                <a:latin typeface="Calibri" panose="020F0502020204030204" pitchFamily="34" charset="0"/>
                <a:cs typeface="Calibri" panose="020F0502020204030204" pitchFamily="34" charset="0"/>
              </a:rPr>
              <a:t>En el caso del trabajo diurno, la jornada empezaría a partir de las 6:00 am e iría hasta las 7:00 pm. En cuanto al trabajo nocturno, se daría inicio a las 7:00 pm y finalizaría hasta las 6:00 am del día siguiente.</a:t>
            </a:r>
          </a:p>
          <a:p>
            <a:r>
              <a:rPr lang="es-MX" sz="1600" dirty="0">
                <a:solidFill>
                  <a:srgbClr val="92D050"/>
                </a:solidFill>
                <a:latin typeface="Calibri" panose="020F0502020204030204" pitchFamily="34" charset="0"/>
                <a:cs typeface="Calibri" panose="020F0502020204030204" pitchFamily="34" charset="0"/>
              </a:rPr>
              <a:t>Igualmente, la nueva Reforma conserva la modificación del valor del recargo dominical y festivo, el cual mutuaria del 75% al 100%, lo cual se implementaría de manera gradual entre 2024 y 2026.</a:t>
            </a:r>
          </a:p>
          <a:p>
            <a:endParaRPr lang="es-CO" dirty="0"/>
          </a:p>
        </p:txBody>
      </p:sp>
      <p:pic>
        <p:nvPicPr>
          <p:cNvPr id="5" name="Imagen 4">
            <a:extLst>
              <a:ext uri="{FF2B5EF4-FFF2-40B4-BE49-F238E27FC236}">
                <a16:creationId xmlns:a16="http://schemas.microsoft.com/office/drawing/2014/main" id="{E873E51C-0880-9E84-8AB8-80A3B200B12C}"/>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92710" y="114434"/>
            <a:ext cx="1594976" cy="1134005"/>
          </a:xfrm>
          <a:prstGeom prst="rect">
            <a:avLst/>
          </a:prstGeom>
          <a:noFill/>
        </p:spPr>
      </p:pic>
    </p:spTree>
    <p:extLst>
      <p:ext uri="{BB962C8B-B14F-4D97-AF65-F5344CB8AC3E}">
        <p14:creationId xmlns:p14="http://schemas.microsoft.com/office/powerpoint/2010/main" val="184888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FDDF35-7017-41FF-976D-3A22431ECD62}"/>
              </a:ext>
            </a:extLst>
          </p:cNvPr>
          <p:cNvSpPr>
            <a:spLocks noGrp="1"/>
          </p:cNvSpPr>
          <p:nvPr>
            <p:ph type="title"/>
          </p:nvPr>
        </p:nvSpPr>
        <p:spPr/>
        <p:txBody>
          <a:bodyPr/>
          <a:lstStyle/>
          <a:p>
            <a:r>
              <a:rPr lang="es-ES" sz="18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LO QUE SE CONSERVA DEL ÚLTIMO TEXTO DE LA REFORMA PRESENTADA EN EL SEMESTRE ANTERIOR:</a:t>
            </a:r>
            <a:br>
              <a:rPr lang="es-CO" sz="18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endParaRPr lang="es-CO" dirty="0">
              <a:solidFill>
                <a:schemeClr val="accent2">
                  <a:lumMod val="75000"/>
                </a:schemeClr>
              </a:solidFill>
            </a:endParaRPr>
          </a:p>
        </p:txBody>
      </p:sp>
      <p:sp>
        <p:nvSpPr>
          <p:cNvPr id="3" name="Marcador de contenido 2">
            <a:extLst>
              <a:ext uri="{FF2B5EF4-FFF2-40B4-BE49-F238E27FC236}">
                <a16:creationId xmlns:a16="http://schemas.microsoft.com/office/drawing/2014/main" id="{FB84DA89-D3E0-220B-1DEA-A1EDEB809483}"/>
              </a:ext>
            </a:extLst>
          </p:cNvPr>
          <p:cNvSpPr>
            <a:spLocks noGrp="1"/>
          </p:cNvSpPr>
          <p:nvPr>
            <p:ph idx="1"/>
          </p:nvPr>
        </p:nvSpPr>
        <p:spPr/>
        <p:txBody>
          <a:bodyPr>
            <a:normAutofit fontScale="70000" lnSpcReduction="20000"/>
          </a:bodyPr>
          <a:lstStyle/>
          <a:p>
            <a:pPr marL="0" indent="0">
              <a:buNone/>
            </a:pPr>
            <a:r>
              <a:rPr lang="es-MX" sz="1400" dirty="0">
                <a:solidFill>
                  <a:srgbClr val="92D050"/>
                </a:solidFill>
                <a:latin typeface="Calibri" panose="020F0502020204030204" pitchFamily="34" charset="0"/>
                <a:cs typeface="Calibri" panose="020F0502020204030204" pitchFamily="34" charset="0"/>
              </a:rPr>
              <a:t>.</a:t>
            </a:r>
          </a:p>
          <a:p>
            <a:pPr marL="0" indent="0">
              <a:buNone/>
            </a:pPr>
            <a:r>
              <a:rPr lang="es-MX" sz="1700" b="1" dirty="0">
                <a:solidFill>
                  <a:schemeClr val="accent2">
                    <a:lumMod val="75000"/>
                  </a:schemeClr>
                </a:solidFill>
                <a:latin typeface="Calibri" panose="020F0502020204030204" pitchFamily="34" charset="0"/>
                <a:cs typeface="Calibri" panose="020F0502020204030204" pitchFamily="34" charset="0"/>
              </a:rPr>
              <a:t>2. ESTABILIDAD LABORAL REFORZADA</a:t>
            </a:r>
          </a:p>
          <a:p>
            <a:pPr marL="0" indent="0">
              <a:buNone/>
            </a:pPr>
            <a:r>
              <a:rPr lang="es-MX" sz="1700" dirty="0">
                <a:solidFill>
                  <a:srgbClr val="92D050"/>
                </a:solidFill>
                <a:latin typeface="Calibri" panose="020F0502020204030204" pitchFamily="34" charset="0"/>
                <a:cs typeface="Calibri" panose="020F0502020204030204" pitchFamily="34" charset="0"/>
              </a:rPr>
              <a:t>Se mantiene la unificación, no restrictiva, de los distintos tipos de estabilidad laboral reforzada, estableciéndose los requisitos para la procedencia del despido para aquellos trabajadores que se encuentren amparados por: i) Fuero sindical, </a:t>
            </a:r>
            <a:r>
              <a:rPr lang="es-MX" sz="1700" dirty="0" err="1">
                <a:solidFill>
                  <a:srgbClr val="92D050"/>
                </a:solidFill>
                <a:latin typeface="Calibri" panose="020F0502020204030204" pitchFamily="34" charset="0"/>
                <a:cs typeface="Calibri" panose="020F0502020204030204" pitchFamily="34" charset="0"/>
              </a:rPr>
              <a:t>ii</a:t>
            </a:r>
            <a:r>
              <a:rPr lang="es-MX" sz="1700" dirty="0">
                <a:solidFill>
                  <a:srgbClr val="92D050"/>
                </a:solidFill>
                <a:latin typeface="Calibri" panose="020F0502020204030204" pitchFamily="34" charset="0"/>
                <a:cs typeface="Calibri" panose="020F0502020204030204" pitchFamily="34" charset="0"/>
              </a:rPr>
              <a:t>) Fuero de estabilidad ocupacional reforzada o fuero de salud, </a:t>
            </a:r>
            <a:r>
              <a:rPr lang="es-MX" sz="1700" dirty="0" err="1">
                <a:solidFill>
                  <a:srgbClr val="92D050"/>
                </a:solidFill>
                <a:latin typeface="Calibri" panose="020F0502020204030204" pitchFamily="34" charset="0"/>
                <a:cs typeface="Calibri" panose="020F0502020204030204" pitchFamily="34" charset="0"/>
              </a:rPr>
              <a:t>iii</a:t>
            </a:r>
            <a:r>
              <a:rPr lang="es-MX" sz="1700" dirty="0">
                <a:solidFill>
                  <a:srgbClr val="92D050"/>
                </a:solidFill>
                <a:latin typeface="Calibri" panose="020F0502020204030204" pitchFamily="34" charset="0"/>
                <a:cs typeface="Calibri" panose="020F0502020204030204" pitchFamily="34" charset="0"/>
              </a:rPr>
              <a:t>) Fuero de maternidad, </a:t>
            </a:r>
            <a:r>
              <a:rPr lang="es-MX" sz="1700" dirty="0" err="1">
                <a:solidFill>
                  <a:srgbClr val="92D050"/>
                </a:solidFill>
                <a:latin typeface="Calibri" panose="020F0502020204030204" pitchFamily="34" charset="0"/>
                <a:cs typeface="Calibri" panose="020F0502020204030204" pitchFamily="34" charset="0"/>
              </a:rPr>
              <a:t>iv</a:t>
            </a:r>
            <a:r>
              <a:rPr lang="es-MX" sz="1700" dirty="0">
                <a:solidFill>
                  <a:srgbClr val="92D050"/>
                </a:solidFill>
                <a:latin typeface="Calibri" panose="020F0502020204030204" pitchFamily="34" charset="0"/>
                <a:cs typeface="Calibri" panose="020F0502020204030204" pitchFamily="34" charset="0"/>
              </a:rPr>
              <a:t>) Fuero pre pensional y v) Fuero circunstancial o negociación colectiva.</a:t>
            </a:r>
          </a:p>
          <a:p>
            <a:pPr marL="0" indent="0">
              <a:buNone/>
            </a:pPr>
            <a:r>
              <a:rPr lang="es-MX" sz="1700" b="1" dirty="0">
                <a:solidFill>
                  <a:schemeClr val="accent2">
                    <a:lumMod val="75000"/>
                  </a:schemeClr>
                </a:solidFill>
                <a:latin typeface="Calibri" panose="020F0502020204030204" pitchFamily="34" charset="0"/>
                <a:cs typeface="Calibri" panose="020F0502020204030204" pitchFamily="34" charset="0"/>
              </a:rPr>
              <a:t>3. AUMENTO DEL VALOR DE LAS INDEMNIZACIONES POR TERMINACIÓN DEL CONTRATO SIN JUSTA CAUSA</a:t>
            </a:r>
          </a:p>
          <a:p>
            <a:pPr marL="0" indent="0">
              <a:buNone/>
            </a:pPr>
            <a:r>
              <a:rPr lang="es-MX" sz="1700" dirty="0">
                <a:solidFill>
                  <a:srgbClr val="92D050"/>
                </a:solidFill>
                <a:latin typeface="Calibri" panose="020F0502020204030204" pitchFamily="34" charset="0"/>
                <a:cs typeface="Calibri" panose="020F0502020204030204" pitchFamily="34" charset="0"/>
              </a:rPr>
              <a:t>Se plantea el aumento de las indemnizaciones por terminación sin justa causa para los distintos tipos de contrato de trabajo. En los contratos a término fijo o por la duración de una obra o labor, dicha indemnización no podrá ser inferior a 45 días de salario.</a:t>
            </a:r>
          </a:p>
          <a:p>
            <a:pPr marL="0" indent="0">
              <a:buNone/>
            </a:pPr>
            <a:r>
              <a:rPr lang="es-MX" sz="1700" dirty="0">
                <a:solidFill>
                  <a:srgbClr val="92D050"/>
                </a:solidFill>
                <a:latin typeface="Calibri" panose="020F0502020204030204" pitchFamily="34" charset="0"/>
                <a:cs typeface="Calibri" panose="020F0502020204030204" pitchFamily="34" charset="0"/>
              </a:rPr>
              <a:t>Para el caso de los contratos a termino indefinido, aumentaran de la siguiente forma:</a:t>
            </a:r>
          </a:p>
          <a:p>
            <a:pPr marL="0" indent="0">
              <a:buNone/>
            </a:pPr>
            <a:r>
              <a:rPr lang="es-MX" sz="1700" dirty="0">
                <a:solidFill>
                  <a:srgbClr val="92D050"/>
                </a:solidFill>
                <a:latin typeface="Calibri" panose="020F0502020204030204" pitchFamily="34" charset="0"/>
                <a:cs typeface="Calibri" panose="020F0502020204030204" pitchFamily="34" charset="0"/>
              </a:rPr>
              <a:t>•	Trabajadores con tiempo de servicio menor a 1 año: 35 días de salario o proporcional tiempo servido.</a:t>
            </a:r>
          </a:p>
          <a:p>
            <a:pPr marL="0" indent="0">
              <a:buNone/>
            </a:pPr>
            <a:r>
              <a:rPr lang="es-MX" sz="1700" dirty="0">
                <a:solidFill>
                  <a:srgbClr val="92D050"/>
                </a:solidFill>
                <a:latin typeface="Calibri" panose="020F0502020204030204" pitchFamily="34" charset="0"/>
                <a:cs typeface="Calibri" panose="020F0502020204030204" pitchFamily="34" charset="0"/>
              </a:rPr>
              <a:t>•	Trabajadores con tiempo de servicio entre 1 y 5 años: 35 días de salario por el primer año y 15 días por los subsiguientes o proporcional tiempo servido.</a:t>
            </a:r>
          </a:p>
          <a:p>
            <a:pPr marL="0" indent="0">
              <a:buNone/>
            </a:pPr>
            <a:r>
              <a:rPr lang="es-MX" sz="1700" dirty="0">
                <a:solidFill>
                  <a:srgbClr val="92D050"/>
                </a:solidFill>
                <a:latin typeface="Calibri" panose="020F0502020204030204" pitchFamily="34" charset="0"/>
                <a:cs typeface="Calibri" panose="020F0502020204030204" pitchFamily="34" charset="0"/>
              </a:rPr>
              <a:t>•	Trabajadores con tiempo de servicio entre 5 y 10 años: 35 días de salario por el primer año y 30 días por los subsiguientes o proporcional tiempo servido.</a:t>
            </a:r>
          </a:p>
          <a:p>
            <a:pPr marL="0" indent="0">
              <a:buNone/>
            </a:pPr>
            <a:r>
              <a:rPr lang="es-MX" sz="1700" dirty="0">
                <a:solidFill>
                  <a:srgbClr val="92D050"/>
                </a:solidFill>
                <a:latin typeface="Calibri" panose="020F0502020204030204" pitchFamily="34" charset="0"/>
                <a:cs typeface="Calibri" panose="020F0502020204030204" pitchFamily="34" charset="0"/>
              </a:rPr>
              <a:t>•	Trabajadores con tiempo de servicio mayor a 10 años: 35 días de salario por el primer año y 60 días por los subsiguientes o proporcional tiempo servido.</a:t>
            </a:r>
          </a:p>
          <a:p>
            <a:pPr marL="0" indent="0">
              <a:buNone/>
            </a:pPr>
            <a:endParaRPr lang="es-CO" sz="1200" dirty="0"/>
          </a:p>
        </p:txBody>
      </p:sp>
      <p:sp>
        <p:nvSpPr>
          <p:cNvPr id="4" name="Marcador de texto 3">
            <a:extLst>
              <a:ext uri="{FF2B5EF4-FFF2-40B4-BE49-F238E27FC236}">
                <a16:creationId xmlns:a16="http://schemas.microsoft.com/office/drawing/2014/main" id="{FA12E8F6-BB01-435C-8DF5-AEC9CF3E735A}"/>
              </a:ext>
            </a:extLst>
          </p:cNvPr>
          <p:cNvSpPr>
            <a:spLocks noGrp="1"/>
          </p:cNvSpPr>
          <p:nvPr>
            <p:ph type="body" sz="half" idx="2"/>
          </p:nvPr>
        </p:nvSpPr>
        <p:spPr/>
        <p:txBody>
          <a:bodyPr>
            <a:normAutofit fontScale="92500" lnSpcReduction="10000"/>
          </a:bodyPr>
          <a:lstStyle/>
          <a:p>
            <a:pPr algn="just">
              <a:lnSpc>
                <a:spcPct val="107000"/>
              </a:lnSpc>
              <a:spcAft>
                <a:spcPts val="800"/>
              </a:spcAft>
            </a:pP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1. CONTRATO A TERMINO INDEFINIDO COMO REGLA GENERAL</a:t>
            </a:r>
            <a:endParaRPr lang="es-CO" sz="12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La nueva reforma conserva la idea establecer el contrato de trabajo a término indefinido como regla general, estableciéndose como excepción a las relaciones de trabajo los contratos a término fijo y los contratos por la duración de una obra o labor terminada, en los que deberá incluirse la necesidad que se pretende atender y su conexión con la duración que se establezca o la obra o labor contratada que se requiere atender.</a:t>
            </a:r>
            <a:endParaRPr lang="es-CO" sz="12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s-CO" dirty="0"/>
          </a:p>
        </p:txBody>
      </p:sp>
      <p:pic>
        <p:nvPicPr>
          <p:cNvPr id="5" name="Imagen 4">
            <a:extLst>
              <a:ext uri="{FF2B5EF4-FFF2-40B4-BE49-F238E27FC236}">
                <a16:creationId xmlns:a16="http://schemas.microsoft.com/office/drawing/2014/main" id="{8CC73D98-0AD6-D8A3-6E5E-70511AAA9D2C}"/>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92710" y="114434"/>
            <a:ext cx="1594976" cy="1134005"/>
          </a:xfrm>
          <a:prstGeom prst="rect">
            <a:avLst/>
          </a:prstGeom>
          <a:noFill/>
        </p:spPr>
      </p:pic>
    </p:spTree>
    <p:extLst>
      <p:ext uri="{BB962C8B-B14F-4D97-AF65-F5344CB8AC3E}">
        <p14:creationId xmlns:p14="http://schemas.microsoft.com/office/powerpoint/2010/main" val="2187997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1C1DD5-8C59-ED63-EAE6-93786504A3B6}"/>
              </a:ext>
            </a:extLst>
          </p:cNvPr>
          <p:cNvSpPr>
            <a:spLocks noGrp="1"/>
          </p:cNvSpPr>
          <p:nvPr>
            <p:ph type="ctrTitle"/>
          </p:nvPr>
        </p:nvSpPr>
        <p:spPr>
          <a:xfrm>
            <a:off x="1732425" y="1007567"/>
            <a:ext cx="7626245" cy="1646302"/>
          </a:xfrm>
        </p:spPr>
        <p:txBody>
          <a:bodyPr/>
          <a:lstStyle/>
          <a:p>
            <a:pPr algn="l">
              <a:lnSpc>
                <a:spcPct val="107000"/>
              </a:lnSpc>
              <a:spcAft>
                <a:spcPts val="800"/>
              </a:spcAft>
            </a:pPr>
            <a:br>
              <a:rPr lang="es-ES" sz="1400" b="1" dirty="0">
                <a:effectLst/>
                <a:latin typeface="Calibri" panose="020F0502020204030204" pitchFamily="34" charset="0"/>
                <a:ea typeface="Calibri" panose="020F0502020204030204" pitchFamily="34" charset="0"/>
                <a:cs typeface="Times New Roman" panose="02020603050405020304" pitchFamily="18" charset="0"/>
              </a:rPr>
            </a:br>
            <a:br>
              <a:rPr lang="es-ES" sz="1400" b="1" dirty="0">
                <a:effectLst/>
                <a:latin typeface="Calibri" panose="020F0502020204030204" pitchFamily="34" charset="0"/>
                <a:ea typeface="Calibri" panose="020F0502020204030204" pitchFamily="34" charset="0"/>
                <a:cs typeface="Times New Roman" panose="02020603050405020304" pitchFamily="18" charset="0"/>
              </a:rPr>
            </a:br>
            <a:br>
              <a:rPr lang="es-ES" sz="1400" b="1" dirty="0">
                <a:effectLst/>
                <a:latin typeface="Calibri" panose="020F0502020204030204" pitchFamily="34" charset="0"/>
                <a:ea typeface="Calibri" panose="020F0502020204030204" pitchFamily="34" charset="0"/>
                <a:cs typeface="Times New Roman" panose="02020603050405020304" pitchFamily="18" charset="0"/>
              </a:rPr>
            </a:b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4. JORNADA LABORAL Y RECARGOS</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r>
              <a:rPr lang="es-ES" sz="1400" dirty="0">
                <a:effectLst/>
                <a:latin typeface="Calibri" panose="020F0502020204030204" pitchFamily="34" charset="0"/>
                <a:ea typeface="Calibri" panose="020F0502020204030204" pitchFamily="34" charset="0"/>
                <a:cs typeface="Times New Roman" panose="02020603050405020304" pitchFamily="18" charset="0"/>
              </a:rPr>
              <a:t> </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5. LICENCIA DE PATERNIDAD.</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r>
              <a:rPr lang="es-ES" sz="1400" dirty="0">
                <a:effectLst/>
                <a:latin typeface="Calibri" panose="020F0502020204030204" pitchFamily="34" charset="0"/>
                <a:ea typeface="Calibri" panose="020F0502020204030204" pitchFamily="34" charset="0"/>
                <a:cs typeface="Times New Roman" panose="02020603050405020304" pitchFamily="18" charset="0"/>
              </a:rPr>
              <a:t>Con relación a la licencia de paternidad, la nueva reforma laboral tiene estipulado incrementar gradualmente las semanas otorgadas hasta llegar a 12 semanas en 2026 de la siguiente manera: al 2024 será de 8 semanas, al 2025 será de 10 semanas y al 2026 será de 12 semanas.</a:t>
            </a:r>
            <a:br>
              <a:rPr lang="es-ES" sz="1400" dirty="0">
                <a:effectLst/>
                <a:latin typeface="Calibri" panose="020F0502020204030204" pitchFamily="34" charset="0"/>
                <a:ea typeface="Calibri" panose="020F0502020204030204" pitchFamily="34" charset="0"/>
                <a:cs typeface="Times New Roman" panose="02020603050405020304" pitchFamily="18" charset="0"/>
              </a:rPr>
            </a:br>
            <a:r>
              <a:rPr lang="es-ES" sz="1400" dirty="0">
                <a:effectLst/>
                <a:latin typeface="Calibri" panose="020F0502020204030204" pitchFamily="34" charset="0"/>
                <a:ea typeface="Calibri" panose="020F0502020204030204" pitchFamily="34" charset="0"/>
                <a:cs typeface="Times New Roman" panose="02020603050405020304" pitchFamily="18" charset="0"/>
              </a:rPr>
              <a:t>Es importante tener en cuenta que la licencia de paternidad será reconocida proporcionalmente a las semanas cotizadas por el padre durante el periodo de gestación de la madre.</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endParaRPr lang="es-CO" sz="1400" dirty="0">
              <a:latin typeface="Calibri" panose="020F0502020204030204" pitchFamily="34" charset="0"/>
              <a:cs typeface="Calibri" panose="020F0502020204030204" pitchFamily="34" charset="0"/>
            </a:endParaRPr>
          </a:p>
        </p:txBody>
      </p:sp>
      <p:sp>
        <p:nvSpPr>
          <p:cNvPr id="3" name="Subtítulo 2">
            <a:extLst>
              <a:ext uri="{FF2B5EF4-FFF2-40B4-BE49-F238E27FC236}">
                <a16:creationId xmlns:a16="http://schemas.microsoft.com/office/drawing/2014/main" id="{2733D441-F9FD-DA82-17A6-F26E5510721F}"/>
              </a:ext>
            </a:extLst>
          </p:cNvPr>
          <p:cNvSpPr>
            <a:spLocks noGrp="1"/>
          </p:cNvSpPr>
          <p:nvPr>
            <p:ph type="subTitle" idx="1"/>
          </p:nvPr>
        </p:nvSpPr>
        <p:spPr>
          <a:xfrm>
            <a:off x="797488" y="2785534"/>
            <a:ext cx="8401936" cy="4072466"/>
          </a:xfrm>
        </p:spPr>
        <p:txBody>
          <a:bodyPr>
            <a:normAutofit/>
          </a:bodyPr>
          <a:lstStyle/>
          <a:p>
            <a:pPr algn="ctr">
              <a:lnSpc>
                <a:spcPct val="107000"/>
              </a:lnSpc>
              <a:spcAft>
                <a:spcPts val="800"/>
              </a:spcAft>
            </a:pPr>
            <a:r>
              <a:rPr lang="es-ES" sz="12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LAS NOVEDADES QUE TRAE:</a:t>
            </a:r>
            <a:endParaRPr lang="es-CO" sz="11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2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6. PROMOCIÓN DE TRABAJADORES A DISTANCIA.</a:t>
            </a:r>
            <a:endParaRPr lang="es-CO" sz="11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2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La nueva reforma laboral busca fomentar el trabajo a distancia mediante el establecimiento de la obligación de vincular a cierta cantidad de trabajadores bajo las modalidades de trabajo a distancia, de la siguiente manera:  i) Cuando se tengas contratados entre 20 y 50 trabajadores, el 5% de los mismos deberá prestar el servicio a distancia; </a:t>
            </a:r>
            <a:r>
              <a:rPr lang="es-ES" sz="1200" dirty="0" err="1">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ii</a:t>
            </a:r>
            <a:r>
              <a:rPr lang="es-ES" sz="12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Cuando se tengan entre 50 y 200 trabajadores, el 10% deberá encontrarse en trabajo a distancia y </a:t>
            </a:r>
            <a:r>
              <a:rPr lang="es-ES" sz="1200" dirty="0" err="1">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iii</a:t>
            </a:r>
            <a:r>
              <a:rPr lang="es-ES" sz="12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Cuando el número de trabajadores sea superior a 200, el 15% deberán prestar el servicio en modalidad de trabajo a distancia.</a:t>
            </a:r>
            <a:endParaRPr lang="es-CO" sz="11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2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7. OBLIGACIÓN DE CONTRATAR PERSONAS EN SITUACIÓN DE DISCAPACIDAD</a:t>
            </a:r>
            <a:endParaRPr lang="es-CO" sz="11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ES" sz="12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Con el nuevo texto a la reforma se establece una nueva obligación por parte de los empleadores la cual establece que deberán contratar personas en situación de discapacidad así: i) Si una empresa cuenta con 50 a 100 trabajadores vinculados laboralmente, deberán al menos vincular a 1 trabajador con discapacidad o asignatario de una pensión de invalidez sin importar el régimen y </a:t>
            </a:r>
            <a:r>
              <a:rPr lang="es-ES" sz="1200" dirty="0" err="1">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ii</a:t>
            </a:r>
            <a:r>
              <a:rPr lang="es-ES" sz="12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Las empresas de 101 o más trabajadores deberán contratar y mantener contratados al menos 2 personas en condición de discapacidad.</a:t>
            </a:r>
            <a:endParaRPr lang="es-CO" sz="11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s-CO" sz="1200" dirty="0">
              <a:latin typeface="Calibri" panose="020F0502020204030204" pitchFamily="34" charset="0"/>
              <a:cs typeface="Calibri" panose="020F0502020204030204" pitchFamily="34" charset="0"/>
            </a:endParaRPr>
          </a:p>
        </p:txBody>
      </p:sp>
      <p:pic>
        <p:nvPicPr>
          <p:cNvPr id="4" name="Imagen 3">
            <a:extLst>
              <a:ext uri="{FF2B5EF4-FFF2-40B4-BE49-F238E27FC236}">
                <a16:creationId xmlns:a16="http://schemas.microsoft.com/office/drawing/2014/main" id="{02B7979B-67D9-2F0E-C968-44B47FBFB9E6}"/>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0" y="122900"/>
            <a:ext cx="1594976" cy="1134005"/>
          </a:xfrm>
          <a:prstGeom prst="rect">
            <a:avLst/>
          </a:prstGeom>
          <a:noFill/>
        </p:spPr>
      </p:pic>
    </p:spTree>
    <p:extLst>
      <p:ext uri="{BB962C8B-B14F-4D97-AF65-F5344CB8AC3E}">
        <p14:creationId xmlns:p14="http://schemas.microsoft.com/office/powerpoint/2010/main" val="41242873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CCC99-2F52-0493-D31E-7B630F9D9046}"/>
              </a:ext>
            </a:extLst>
          </p:cNvPr>
          <p:cNvSpPr>
            <a:spLocks noGrp="1"/>
          </p:cNvSpPr>
          <p:nvPr>
            <p:ph type="title"/>
          </p:nvPr>
        </p:nvSpPr>
        <p:spPr>
          <a:xfrm>
            <a:off x="1786466" y="397933"/>
            <a:ext cx="7487535" cy="1413934"/>
          </a:xfrm>
        </p:spPr>
        <p:txBody>
          <a:bodyPr>
            <a:noAutofit/>
          </a:bodyPr>
          <a:lstStyle/>
          <a:p>
            <a:pPr>
              <a:lnSpc>
                <a:spcPct val="107000"/>
              </a:lnSpc>
              <a:spcAft>
                <a:spcPts val="800"/>
              </a:spcAft>
            </a:pP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8. CON RELACIÓN AL TELETRABAJO.</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r>
              <a:rPr lang="es-ES" sz="1400" dirty="0">
                <a:effectLst/>
                <a:latin typeface="Calibri" panose="020F0502020204030204" pitchFamily="34" charset="0"/>
                <a:ea typeface="Calibri" panose="020F0502020204030204" pitchFamily="34" charset="0"/>
                <a:cs typeface="Times New Roman" panose="02020603050405020304" pitchFamily="18" charset="0"/>
              </a:rPr>
              <a:t>Dentro de las modificaciones más importantes al Teletrabajo se encuentran las siguientes:</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r>
              <a:rPr lang="es-ES" sz="1400" dirty="0">
                <a:effectLst/>
                <a:latin typeface="Calibri" panose="020F0502020204030204" pitchFamily="34" charset="0"/>
                <a:ea typeface="Calibri" panose="020F0502020204030204" pitchFamily="34" charset="0"/>
                <a:cs typeface="Times New Roman" panose="02020603050405020304" pitchFamily="18" charset="0"/>
              </a:rPr>
              <a:t>a. Se autoriza el teletrabajo transnacional, permitiendo la vinculación de teletrabajadores que presten sus servicios fuera de Colombia.</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r>
              <a:rPr lang="es-ES" sz="1400" dirty="0">
                <a:effectLst/>
                <a:latin typeface="Calibri" panose="020F0502020204030204" pitchFamily="34" charset="0"/>
                <a:ea typeface="Calibri" panose="020F0502020204030204" pitchFamily="34" charset="0"/>
                <a:cs typeface="Times New Roman" panose="02020603050405020304" pitchFamily="18" charset="0"/>
              </a:rPr>
              <a:t>b. Se elimina el límite de los días en que deben trabajar desde su casa los teletrabajadores suplementarios, el cual estaba fijado en 2 o 3 días.</a:t>
            </a:r>
            <a:br>
              <a:rPr lang="es-CO" sz="1400" dirty="0">
                <a:effectLst/>
                <a:latin typeface="Calibri" panose="020F0502020204030204" pitchFamily="34" charset="0"/>
                <a:ea typeface="Calibri" panose="020F0502020204030204" pitchFamily="34" charset="0"/>
                <a:cs typeface="Times New Roman" panose="02020603050405020304" pitchFamily="18" charset="0"/>
              </a:rPr>
            </a:br>
            <a:endParaRPr lang="es-CO" sz="1400" dirty="0"/>
          </a:p>
        </p:txBody>
      </p:sp>
      <p:sp>
        <p:nvSpPr>
          <p:cNvPr id="3" name="Marcador de texto 2">
            <a:extLst>
              <a:ext uri="{FF2B5EF4-FFF2-40B4-BE49-F238E27FC236}">
                <a16:creationId xmlns:a16="http://schemas.microsoft.com/office/drawing/2014/main" id="{60114496-ED90-A198-D818-10C62BE68AD2}"/>
              </a:ext>
            </a:extLst>
          </p:cNvPr>
          <p:cNvSpPr>
            <a:spLocks noGrp="1"/>
          </p:cNvSpPr>
          <p:nvPr>
            <p:ph type="body" idx="1"/>
          </p:nvPr>
        </p:nvSpPr>
        <p:spPr>
          <a:xfrm>
            <a:off x="430211" y="5807868"/>
            <a:ext cx="4336522" cy="796395"/>
          </a:xfrm>
        </p:spPr>
        <p:txBody>
          <a:bodyPr/>
          <a:lstStyle/>
          <a:p>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9. APORTES DE SEGURIDAD SOCIAL EN MICRONEGOCIOS.</a:t>
            </a:r>
          </a:p>
          <a:p>
            <a:r>
              <a:rPr lang="es-MX" sz="1400" dirty="0">
                <a:solidFill>
                  <a:srgbClr val="92D050"/>
                </a:solidFill>
                <a:latin typeface="Calibri" panose="020F0502020204030204" pitchFamily="34" charset="0"/>
                <a:cs typeface="Calibri" panose="020F0502020204030204" pitchFamily="34" charset="0"/>
              </a:rPr>
              <a:t>El nuevo texto establece que los micronegocios, entendidos como aquellas empresas que tienen contratados hasta un máximo de 9 trabajadores, podrán realizar pagos a la seguridad social a tiempo parcial, que deberán computarse en semanas finalizando cada mes.</a:t>
            </a:r>
          </a:p>
          <a:p>
            <a:r>
              <a:rPr lang="es-MX" sz="1400" dirty="0">
                <a:solidFill>
                  <a:srgbClr val="92D050"/>
                </a:solidFill>
                <a:latin typeface="Calibri" panose="020F0502020204030204" pitchFamily="34" charset="0"/>
                <a:cs typeface="Calibri" panose="020F0502020204030204" pitchFamily="34" charset="0"/>
              </a:rPr>
              <a:t>Lo anterior, solo aplicará para los trabajadores que no laboran en jornada laboral completa.</a:t>
            </a:r>
          </a:p>
          <a:p>
            <a:pPr algn="just">
              <a:lnSpc>
                <a:spcPct val="107000"/>
              </a:lnSpc>
              <a:spcAft>
                <a:spcPts val="800"/>
              </a:spcAft>
            </a:pPr>
            <a:r>
              <a:rPr lang="es-ES" sz="1400" b="1" dirty="0">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rPr>
              <a:t>10. TRABAJADORES VINCULADOS POR MEDIO DE PLATAFORMAS DIGITALES DE REPARTO.</a:t>
            </a:r>
          </a:p>
          <a:p>
            <a:pPr algn="just">
              <a:lnSpc>
                <a:spcPct val="107000"/>
              </a:lnSpc>
              <a:spcAft>
                <a:spcPts val="800"/>
              </a:spcAft>
            </a:pPr>
            <a:r>
              <a:rPr lang="es-ES" sz="1400" dirty="0">
                <a:solidFill>
                  <a:srgbClr val="92D050"/>
                </a:solidFill>
                <a:latin typeface="Calibri" panose="020F0502020204030204" pitchFamily="34" charset="0"/>
                <a:ea typeface="Calibri" panose="020F0502020204030204" pitchFamily="34" charset="0"/>
                <a:cs typeface="Times New Roman" panose="02020603050405020304" pitchFamily="18" charset="0"/>
              </a:rPr>
              <a:t>Esta nueva versión de la reforma señala que estos trabajadores de plataformas digitales de reparto podrán tener calidad de dependientes o de independientes y autónomos.</a:t>
            </a:r>
            <a:endParaRPr lang="es-CO" sz="1400"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a:p>
            <a:endParaRPr lang="es-MX" sz="1400" dirty="0">
              <a:solidFill>
                <a:srgbClr val="92D050"/>
              </a:solidFill>
              <a:latin typeface="Calibri" panose="020F0502020204030204" pitchFamily="34" charset="0"/>
              <a:cs typeface="Calibri" panose="020F0502020204030204" pitchFamily="34" charset="0"/>
            </a:endParaRPr>
          </a:p>
          <a:p>
            <a:endParaRPr lang="es-CO" sz="1400" dirty="0">
              <a:latin typeface="Calibri" panose="020F0502020204030204" pitchFamily="34" charset="0"/>
              <a:cs typeface="Calibri" panose="020F0502020204030204" pitchFamily="34" charset="0"/>
            </a:endParaRPr>
          </a:p>
        </p:txBody>
      </p:sp>
      <p:sp>
        <p:nvSpPr>
          <p:cNvPr id="5" name="Marcador de texto 4">
            <a:extLst>
              <a:ext uri="{FF2B5EF4-FFF2-40B4-BE49-F238E27FC236}">
                <a16:creationId xmlns:a16="http://schemas.microsoft.com/office/drawing/2014/main" id="{EBB2E6E2-27C5-18EB-4609-7D793473386F}"/>
              </a:ext>
            </a:extLst>
          </p:cNvPr>
          <p:cNvSpPr>
            <a:spLocks noGrp="1"/>
          </p:cNvSpPr>
          <p:nvPr>
            <p:ph type="body" sz="quarter" idx="3"/>
          </p:nvPr>
        </p:nvSpPr>
        <p:spPr>
          <a:xfrm>
            <a:off x="5057602" y="7281333"/>
            <a:ext cx="4216399" cy="914401"/>
          </a:xfrm>
        </p:spPr>
        <p:txBody>
          <a:bodyPr/>
          <a:lstStyle/>
          <a:p>
            <a:pPr algn="just">
              <a:lnSpc>
                <a:spcPct val="107000"/>
              </a:lnSpc>
              <a:spcAft>
                <a:spcPts val="800"/>
              </a:spcAft>
            </a:pPr>
            <a:endParaRPr lang="es-ES"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s-ES" sz="18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ES" sz="1400" dirty="0">
                <a:solidFill>
                  <a:srgbClr val="92D050"/>
                </a:solidFill>
                <a:latin typeface="Calibri" panose="020F0502020204030204" pitchFamily="34" charset="0"/>
                <a:ea typeface="Calibri" panose="020F0502020204030204" pitchFamily="34" charset="0"/>
                <a:cs typeface="Times New Roman" panose="02020603050405020304" pitchFamily="18" charset="0"/>
              </a:rPr>
              <a:t>Frente a los primeros, la empresa debe realizar los aportes de seguridad social conforme a las proporciones legalmente definidas e igualmente serán válidas las cotizaciones a tiempo parcial. Con relación a los segundos, la compañía de plataforma digital realizará aportes a salud y a pensión del 60% y el 40% restante estará a cargo del trabajador. Frente a los riesgos laborales tanto la afiliación como el pago estará a cargo del empleador.</a:t>
            </a:r>
          </a:p>
          <a:p>
            <a:pPr algn="just">
              <a:lnSpc>
                <a:spcPct val="107000"/>
              </a:lnSpc>
              <a:spcAft>
                <a:spcPts val="800"/>
              </a:spcAft>
            </a:pPr>
            <a:r>
              <a:rPr lang="es-ES" sz="14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11. NUEVAS FORMAS DE VINCULACIÓN LABORALES.</a:t>
            </a:r>
            <a:endParaRPr lang="es-CO" sz="12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La nueva reforma laboral trae consigo nuevas modalidades de vinculación laboral, distintas al contrato agropecuario el cual se planteó en el proyecto de reforma anterior, estas son: i) Deportistas y entrenadores profesionales, </a:t>
            </a:r>
            <a:r>
              <a:rPr lang="es-ES" sz="1400" dirty="0" err="1">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ii</a:t>
            </a: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Trabajadores de arte y la cultura, </a:t>
            </a:r>
            <a:r>
              <a:rPr lang="es-ES" sz="1400" dirty="0" err="1">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iii</a:t>
            </a: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Periodistas, comunicadores sociales y trabajadores afines </a:t>
            </a:r>
            <a:r>
              <a:rPr lang="es-ES" sz="1400" dirty="0" err="1">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iv</a:t>
            </a:r>
            <a:r>
              <a:rPr lang="es-ES" sz="14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 Empleo verde y azul.</a:t>
            </a:r>
            <a:endParaRPr lang="es-CO" sz="12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s-CO" sz="1400"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s-ES" sz="1800" b="1" dirty="0">
              <a:effectLst/>
              <a:latin typeface="Calibri" panose="020F0502020204030204" pitchFamily="34" charset="0"/>
              <a:ea typeface="Calibri" panose="020F0502020204030204" pitchFamily="34" charset="0"/>
              <a:cs typeface="Times New Roman" panose="02020603050405020304" pitchFamily="18" charset="0"/>
            </a:endParaRPr>
          </a:p>
          <a:p>
            <a:endParaRPr lang="es-CO" dirty="0"/>
          </a:p>
        </p:txBody>
      </p:sp>
      <p:pic>
        <p:nvPicPr>
          <p:cNvPr id="7" name="Imagen 6">
            <a:extLst>
              <a:ext uri="{FF2B5EF4-FFF2-40B4-BE49-F238E27FC236}">
                <a16:creationId xmlns:a16="http://schemas.microsoft.com/office/drawing/2014/main" id="{8D304C2D-5AE0-4250-543E-F930C69DB977}"/>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01600" y="105967"/>
            <a:ext cx="1594976" cy="1134005"/>
          </a:xfrm>
          <a:prstGeom prst="rect">
            <a:avLst/>
          </a:prstGeom>
          <a:noFill/>
        </p:spPr>
      </p:pic>
    </p:spTree>
    <p:extLst>
      <p:ext uri="{BB962C8B-B14F-4D97-AF65-F5344CB8AC3E}">
        <p14:creationId xmlns:p14="http://schemas.microsoft.com/office/powerpoint/2010/main" val="1296325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54A4C8-E621-CD68-D731-1C0D61C6437E}"/>
              </a:ext>
            </a:extLst>
          </p:cNvPr>
          <p:cNvSpPr>
            <a:spLocks noGrp="1"/>
          </p:cNvSpPr>
          <p:nvPr>
            <p:ph type="title"/>
          </p:nvPr>
        </p:nvSpPr>
        <p:spPr>
          <a:xfrm>
            <a:off x="660401" y="2412999"/>
            <a:ext cx="8077199" cy="1413934"/>
          </a:xfrm>
        </p:spPr>
        <p:txBody>
          <a:bodyPr>
            <a:normAutofit fontScale="90000"/>
          </a:bodyPr>
          <a:lstStyle/>
          <a:p>
            <a:pPr algn="ctr"/>
            <a:r>
              <a:rPr lang="es-CO" sz="8800" b="1" dirty="0">
                <a:solidFill>
                  <a:schemeClr val="accent2">
                    <a:lumMod val="75000"/>
                  </a:schemeClr>
                </a:solidFill>
                <a:latin typeface="Bradley Hand ITC" panose="03070402050302030203" pitchFamily="66" charset="0"/>
              </a:rPr>
              <a:t>GRACIAS</a:t>
            </a:r>
          </a:p>
        </p:txBody>
      </p:sp>
      <p:pic>
        <p:nvPicPr>
          <p:cNvPr id="3" name="Imagen 2">
            <a:extLst>
              <a:ext uri="{FF2B5EF4-FFF2-40B4-BE49-F238E27FC236}">
                <a16:creationId xmlns:a16="http://schemas.microsoft.com/office/drawing/2014/main" id="{97D904A8-C347-2DC0-F708-17ED6C27E8E4}"/>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01600" y="105967"/>
            <a:ext cx="1594976" cy="1134005"/>
          </a:xfrm>
          <a:prstGeom prst="rect">
            <a:avLst/>
          </a:prstGeom>
          <a:noFill/>
        </p:spPr>
      </p:pic>
      <p:sp>
        <p:nvSpPr>
          <p:cNvPr id="4" name="Título 1">
            <a:extLst>
              <a:ext uri="{FF2B5EF4-FFF2-40B4-BE49-F238E27FC236}">
                <a16:creationId xmlns:a16="http://schemas.microsoft.com/office/drawing/2014/main" id="{AB8DE5FE-AB87-8C5B-03F3-ED22DB56D68D}"/>
              </a:ext>
            </a:extLst>
          </p:cNvPr>
          <p:cNvSpPr txBox="1">
            <a:spLocks/>
          </p:cNvSpPr>
          <p:nvPr/>
        </p:nvSpPr>
        <p:spPr>
          <a:xfrm>
            <a:off x="1168402" y="5338099"/>
            <a:ext cx="8077199" cy="141393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CO" sz="3200" b="1" dirty="0">
                <a:solidFill>
                  <a:schemeClr val="accent2">
                    <a:lumMod val="75000"/>
                  </a:schemeClr>
                </a:solidFill>
                <a:latin typeface="Bradley Hand ITC" panose="03070402050302030203" pitchFamily="66" charset="0"/>
              </a:rPr>
              <a:t>Fredy Hoyos</a:t>
            </a:r>
          </a:p>
        </p:txBody>
      </p:sp>
    </p:spTree>
    <p:extLst>
      <p:ext uri="{BB962C8B-B14F-4D97-AF65-F5344CB8AC3E}">
        <p14:creationId xmlns:p14="http://schemas.microsoft.com/office/powerpoint/2010/main" val="242797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ELEMENTOS DEL DELITO</a:t>
            </a:r>
          </a:p>
        </p:txBody>
      </p:sp>
      <p:sp>
        <p:nvSpPr>
          <p:cNvPr id="3" name="Marcador de contenido 2"/>
          <p:cNvSpPr>
            <a:spLocks noGrp="1"/>
          </p:cNvSpPr>
          <p:nvPr>
            <p:ph idx="1"/>
          </p:nvPr>
        </p:nvSpPr>
        <p:spPr/>
        <p:txBody>
          <a:bodyPr/>
          <a:lstStyle/>
          <a:p>
            <a:pPr marL="0" lvl="0" indent="0" defTabSz="914400">
              <a:spcBef>
                <a:spcPct val="20000"/>
              </a:spcBef>
              <a:buClr>
                <a:srgbClr val="F0A22E"/>
              </a:buClr>
              <a:buSzPct val="70000"/>
              <a:buNone/>
            </a:pPr>
            <a:r>
              <a:rPr lang="es-ES" sz="3200" dirty="0">
                <a:solidFill>
                  <a:srgbClr val="4E3B30"/>
                </a:solidFill>
                <a:latin typeface="Franklin Gothic Book"/>
              </a:rPr>
              <a:t>Acción</a:t>
            </a:r>
          </a:p>
          <a:p>
            <a:pPr marL="0" lvl="0" indent="0" defTabSz="914400">
              <a:spcBef>
                <a:spcPct val="20000"/>
              </a:spcBef>
              <a:buClr>
                <a:srgbClr val="F0A22E"/>
              </a:buClr>
              <a:buSzPct val="70000"/>
              <a:buNone/>
            </a:pPr>
            <a:r>
              <a:rPr lang="es-ES" sz="3200" dirty="0">
                <a:solidFill>
                  <a:srgbClr val="4E3B30"/>
                </a:solidFill>
                <a:latin typeface="Franklin Gothic Book"/>
              </a:rPr>
              <a:t>Tipicidad</a:t>
            </a:r>
          </a:p>
          <a:p>
            <a:pPr marL="0" lvl="0" indent="0" defTabSz="914400">
              <a:spcBef>
                <a:spcPct val="20000"/>
              </a:spcBef>
              <a:buClr>
                <a:srgbClr val="F0A22E"/>
              </a:buClr>
              <a:buSzPct val="70000"/>
              <a:buNone/>
            </a:pPr>
            <a:r>
              <a:rPr lang="es-ES" sz="3200" dirty="0">
                <a:solidFill>
                  <a:srgbClr val="4E3B30"/>
                </a:solidFill>
                <a:latin typeface="Franklin Gothic Book"/>
              </a:rPr>
              <a:t>Antijuridicidad</a:t>
            </a:r>
          </a:p>
          <a:p>
            <a:pPr marL="0" lvl="0" indent="0" defTabSz="914400">
              <a:spcBef>
                <a:spcPct val="20000"/>
              </a:spcBef>
              <a:buClr>
                <a:srgbClr val="F0A22E"/>
              </a:buClr>
              <a:buSzPct val="70000"/>
              <a:buNone/>
            </a:pPr>
            <a:r>
              <a:rPr lang="es-ES" sz="3200" dirty="0">
                <a:solidFill>
                  <a:srgbClr val="4E3B30"/>
                </a:solidFill>
                <a:latin typeface="Franklin Gothic Book"/>
              </a:rPr>
              <a:t>Culpabilidad</a:t>
            </a:r>
          </a:p>
          <a:p>
            <a:endParaRPr lang="es-ES" dirty="0"/>
          </a:p>
        </p:txBody>
      </p:sp>
    </p:spTree>
    <p:extLst>
      <p:ext uri="{BB962C8B-B14F-4D97-AF65-F5344CB8AC3E}">
        <p14:creationId xmlns:p14="http://schemas.microsoft.com/office/powerpoint/2010/main" val="1783613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all" dirty="0">
                <a:solidFill>
                  <a:srgbClr val="4E3B30"/>
                </a:solidFill>
                <a:effectLst>
                  <a:reflection blurRad="12700" stA="48000" endA="300" endPos="55000" dir="5400000" sy="-90000" algn="bl" rotWithShape="0"/>
                </a:effectLst>
                <a:latin typeface="Franklin Gothic Medium"/>
              </a:rPr>
              <a:t>Articulo 32 CP</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3200" dirty="0">
                <a:solidFill>
                  <a:srgbClr val="4E3B30"/>
                </a:solidFill>
                <a:latin typeface="Franklin Gothic Book"/>
              </a:rPr>
              <a:t>Eximentes de responsabilidad</a:t>
            </a:r>
          </a:p>
          <a:p>
            <a:pPr lvl="0" defTabSz="914400">
              <a:spcBef>
                <a:spcPct val="20000"/>
              </a:spcBef>
              <a:buClr>
                <a:srgbClr val="F0A22E"/>
              </a:buClr>
              <a:buSzPct val="70000"/>
              <a:buFont typeface="Wingdings 2"/>
              <a:buChar char=""/>
            </a:pPr>
            <a:r>
              <a:rPr lang="es-ES" sz="3200" dirty="0">
                <a:solidFill>
                  <a:srgbClr val="4E3B30"/>
                </a:solidFill>
                <a:latin typeface="Franklin Gothic Book"/>
              </a:rPr>
              <a:t>Tipos de responsabilidad </a:t>
            </a:r>
          </a:p>
          <a:p>
            <a:pPr lvl="0" defTabSz="914400">
              <a:spcBef>
                <a:spcPct val="20000"/>
              </a:spcBef>
              <a:buClr>
                <a:srgbClr val="F0A22E"/>
              </a:buClr>
              <a:buSzPct val="70000"/>
              <a:buFont typeface="Wingdings 2"/>
              <a:buChar char=""/>
            </a:pPr>
            <a:r>
              <a:rPr lang="es-ES" sz="3200" dirty="0">
                <a:solidFill>
                  <a:srgbClr val="4E3B30"/>
                </a:solidFill>
                <a:latin typeface="Franklin Gothic Book"/>
              </a:rPr>
              <a:t>Culpa</a:t>
            </a:r>
          </a:p>
          <a:p>
            <a:pPr lvl="0" defTabSz="914400">
              <a:spcBef>
                <a:spcPct val="20000"/>
              </a:spcBef>
              <a:buClr>
                <a:srgbClr val="F0A22E"/>
              </a:buClr>
              <a:buSzPct val="70000"/>
              <a:buFont typeface="Wingdings 2"/>
              <a:buChar char=""/>
            </a:pPr>
            <a:r>
              <a:rPr lang="es-ES" sz="3200" dirty="0">
                <a:solidFill>
                  <a:srgbClr val="4E3B30"/>
                </a:solidFill>
                <a:latin typeface="Franklin Gothic Book"/>
              </a:rPr>
              <a:t>Dolo</a:t>
            </a:r>
          </a:p>
          <a:p>
            <a:pPr lvl="0" defTabSz="914400">
              <a:spcBef>
                <a:spcPct val="20000"/>
              </a:spcBef>
              <a:buClr>
                <a:srgbClr val="F0A22E"/>
              </a:buClr>
              <a:buSzPct val="70000"/>
              <a:buFont typeface="Wingdings 2"/>
              <a:buChar char=""/>
            </a:pPr>
            <a:r>
              <a:rPr lang="es-ES" sz="3200" dirty="0" err="1">
                <a:solidFill>
                  <a:srgbClr val="4E3B30"/>
                </a:solidFill>
                <a:latin typeface="Franklin Gothic Book"/>
              </a:rPr>
              <a:t>Preterintensión</a:t>
            </a:r>
            <a:r>
              <a:rPr lang="es-ES" sz="3200" dirty="0">
                <a:solidFill>
                  <a:srgbClr val="4E3B30"/>
                </a:solidFill>
                <a:latin typeface="Franklin Gothic Book"/>
              </a:rPr>
              <a:t>  </a:t>
            </a:r>
          </a:p>
          <a:p>
            <a:endParaRPr lang="es-ES" dirty="0"/>
          </a:p>
        </p:txBody>
      </p:sp>
    </p:spTree>
    <p:extLst>
      <p:ext uri="{BB962C8B-B14F-4D97-AF65-F5344CB8AC3E}">
        <p14:creationId xmlns:p14="http://schemas.microsoft.com/office/powerpoint/2010/main" val="173916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4000" b="1" dirty="0"/>
              <a:t>PECULADO</a:t>
            </a:r>
            <a:br>
              <a:rPr lang="es-ES" sz="4000" b="1" dirty="0"/>
            </a:br>
            <a:r>
              <a:rPr lang="es-ES" sz="4000" b="1" dirty="0"/>
              <a:t>CAPITULO I</a:t>
            </a:r>
          </a:p>
        </p:txBody>
      </p:sp>
      <p:sp>
        <p:nvSpPr>
          <p:cNvPr id="3" name="Marcador de contenido 2"/>
          <p:cNvSpPr>
            <a:spLocks noGrp="1"/>
          </p:cNvSpPr>
          <p:nvPr>
            <p:ph idx="1"/>
          </p:nvPr>
        </p:nvSpPr>
        <p:spPr/>
        <p:txBody>
          <a:bodyPr/>
          <a:lstStyle/>
          <a:p>
            <a:pPr marL="0" lvl="0" indent="0" defTabSz="914400">
              <a:spcBef>
                <a:spcPct val="20000"/>
              </a:spcBef>
              <a:buClr>
                <a:srgbClr val="F0A22E"/>
              </a:buClr>
              <a:buSzPct val="70000"/>
              <a:buNone/>
            </a:pPr>
            <a:r>
              <a:rPr lang="es-ES" sz="3200" dirty="0">
                <a:solidFill>
                  <a:srgbClr val="4E3B30"/>
                </a:solidFill>
                <a:latin typeface="Franklin Gothic Book"/>
              </a:rPr>
              <a:t>Pecus –</a:t>
            </a:r>
            <a:r>
              <a:rPr lang="es-ES" sz="3200" dirty="0" err="1">
                <a:solidFill>
                  <a:srgbClr val="4E3B30"/>
                </a:solidFill>
                <a:latin typeface="Franklin Gothic Book"/>
              </a:rPr>
              <a:t>pecunio</a:t>
            </a:r>
            <a:r>
              <a:rPr lang="es-ES" sz="3200" dirty="0">
                <a:solidFill>
                  <a:srgbClr val="4E3B30"/>
                </a:solidFill>
                <a:latin typeface="Franklin Gothic Book"/>
              </a:rPr>
              <a:t>: caudal o riqueza-ganado</a:t>
            </a:r>
          </a:p>
          <a:p>
            <a:pPr marL="0" lvl="0" indent="0" defTabSz="914400">
              <a:spcBef>
                <a:spcPct val="20000"/>
              </a:spcBef>
              <a:buClr>
                <a:srgbClr val="F0A22E"/>
              </a:buClr>
              <a:buSzPct val="70000"/>
              <a:buNone/>
            </a:pPr>
            <a:r>
              <a:rPr lang="es-ES" sz="3200" dirty="0">
                <a:solidFill>
                  <a:srgbClr val="4E3B30"/>
                </a:solidFill>
                <a:latin typeface="Franklin Gothic Book"/>
              </a:rPr>
              <a:t>El delito que comete el funcionario encargado de administrar bienes bajo administración estatal, apropiándose o usándoles indebidamente. Ferreira)</a:t>
            </a:r>
          </a:p>
          <a:p>
            <a:endParaRPr lang="es-ES" dirty="0"/>
          </a:p>
        </p:txBody>
      </p:sp>
    </p:spTree>
    <p:extLst>
      <p:ext uri="{BB962C8B-B14F-4D97-AF65-F5344CB8AC3E}">
        <p14:creationId xmlns:p14="http://schemas.microsoft.com/office/powerpoint/2010/main" val="2790294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all" dirty="0">
                <a:solidFill>
                  <a:srgbClr val="4E3B30"/>
                </a:solidFill>
                <a:effectLst>
                  <a:reflection blurRad="12700" stA="48000" endA="300" endPos="55000" dir="5400000" sy="-90000" algn="bl" rotWithShape="0"/>
                </a:effectLst>
                <a:latin typeface="Franklin Gothic Medium"/>
              </a:rPr>
              <a:t>Clases de peculado</a:t>
            </a:r>
            <a:endParaRPr lang="es-ES" dirty="0"/>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3200" dirty="0">
                <a:solidFill>
                  <a:srgbClr val="4E3B30"/>
                </a:solidFill>
                <a:latin typeface="Franklin Gothic Book"/>
              </a:rPr>
              <a:t>Por uso</a:t>
            </a:r>
          </a:p>
          <a:p>
            <a:pPr lvl="0" defTabSz="914400">
              <a:spcBef>
                <a:spcPct val="20000"/>
              </a:spcBef>
              <a:buClr>
                <a:srgbClr val="F0A22E"/>
              </a:buClr>
              <a:buSzPct val="70000"/>
              <a:buFont typeface="Wingdings 2"/>
              <a:buChar char=""/>
            </a:pPr>
            <a:r>
              <a:rPr lang="es-ES" sz="3200" dirty="0">
                <a:solidFill>
                  <a:srgbClr val="4E3B30"/>
                </a:solidFill>
                <a:latin typeface="Franklin Gothic Book"/>
              </a:rPr>
              <a:t>Por apropiación</a:t>
            </a:r>
          </a:p>
          <a:p>
            <a:pPr lvl="0" defTabSz="914400">
              <a:spcBef>
                <a:spcPct val="20000"/>
              </a:spcBef>
              <a:buClr>
                <a:srgbClr val="F0A22E"/>
              </a:buClr>
              <a:buSzPct val="70000"/>
              <a:buFont typeface="Wingdings 2"/>
              <a:buChar char=""/>
            </a:pPr>
            <a:r>
              <a:rPr lang="es-ES" sz="3200" dirty="0">
                <a:solidFill>
                  <a:srgbClr val="4E3B30"/>
                </a:solidFill>
                <a:latin typeface="Franklin Gothic Book"/>
              </a:rPr>
              <a:t>Por aplicación oficial diferente</a:t>
            </a:r>
          </a:p>
          <a:p>
            <a:pPr lvl="0" defTabSz="914400">
              <a:spcBef>
                <a:spcPct val="20000"/>
              </a:spcBef>
              <a:buClr>
                <a:srgbClr val="F0A22E"/>
              </a:buClr>
              <a:buSzPct val="70000"/>
              <a:buFont typeface="Wingdings 2"/>
              <a:buChar char=""/>
            </a:pPr>
            <a:r>
              <a:rPr lang="es-ES" sz="3200" dirty="0">
                <a:solidFill>
                  <a:srgbClr val="4E3B30"/>
                </a:solidFill>
                <a:latin typeface="Franklin Gothic Book"/>
              </a:rPr>
              <a:t>culposo</a:t>
            </a:r>
          </a:p>
          <a:p>
            <a:endParaRPr lang="es-ES" dirty="0"/>
          </a:p>
        </p:txBody>
      </p:sp>
    </p:spTree>
    <p:extLst>
      <p:ext uri="{BB962C8B-B14F-4D97-AF65-F5344CB8AC3E}">
        <p14:creationId xmlns:p14="http://schemas.microsoft.com/office/powerpoint/2010/main" val="807613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4000" b="1" dirty="0"/>
              <a:t>CONCUSIÓN </a:t>
            </a:r>
            <a:br>
              <a:rPr lang="es-ES" sz="4000" b="1" dirty="0"/>
            </a:br>
            <a:r>
              <a:rPr lang="es-ES" sz="4000" b="1" dirty="0"/>
              <a:t>CAPITULO II</a:t>
            </a:r>
          </a:p>
        </p:txBody>
      </p:sp>
      <p:sp>
        <p:nvSpPr>
          <p:cNvPr id="3" name="Marcador de contenido 2"/>
          <p:cNvSpPr>
            <a:spLocks noGrp="1"/>
          </p:cNvSpPr>
          <p:nvPr>
            <p:ph idx="1"/>
          </p:nvPr>
        </p:nvSpPr>
        <p:spPr/>
        <p:txBody>
          <a:bodyPr/>
          <a:lstStyle/>
          <a:p>
            <a:pPr lvl="0" defTabSz="914400">
              <a:spcBef>
                <a:spcPct val="20000"/>
              </a:spcBef>
              <a:buClr>
                <a:srgbClr val="F0A22E"/>
              </a:buClr>
              <a:buSzPct val="70000"/>
              <a:buFont typeface="Wingdings 2"/>
              <a:buChar char=""/>
            </a:pPr>
            <a:r>
              <a:rPr lang="es-ES" sz="3200" dirty="0">
                <a:solidFill>
                  <a:srgbClr val="4E3B30"/>
                </a:solidFill>
                <a:latin typeface="Franklin Gothic Book"/>
              </a:rPr>
              <a:t>Constreñir o inducir a alguien a dar o prometer a sí mismo o un tercero.</a:t>
            </a:r>
          </a:p>
          <a:p>
            <a:endParaRPr lang="es-ES" dirty="0"/>
          </a:p>
        </p:txBody>
      </p:sp>
    </p:spTree>
    <p:extLst>
      <p:ext uri="{BB962C8B-B14F-4D97-AF65-F5344CB8AC3E}">
        <p14:creationId xmlns:p14="http://schemas.microsoft.com/office/powerpoint/2010/main" val="3238625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all" dirty="0">
                <a:solidFill>
                  <a:srgbClr val="4E3B30"/>
                </a:solidFill>
                <a:effectLst>
                  <a:reflection blurRad="12700" stA="48000" endA="300" endPos="55000" dir="5400000" sy="-90000" algn="bl" rotWithShape="0"/>
                </a:effectLst>
                <a:latin typeface="Franklin Gothic Medium"/>
              </a:rPr>
              <a:t>Cohecho propio o impropio</a:t>
            </a:r>
            <a:endParaRPr lang="es-ES" dirty="0"/>
          </a:p>
        </p:txBody>
      </p:sp>
      <p:sp>
        <p:nvSpPr>
          <p:cNvPr id="3" name="Marcador de contenido 2"/>
          <p:cNvSpPr>
            <a:spLocks noGrp="1"/>
          </p:cNvSpPr>
          <p:nvPr>
            <p:ph idx="1"/>
          </p:nvPr>
        </p:nvSpPr>
        <p:spPr/>
        <p:txBody>
          <a:bodyPr>
            <a:normAutofit fontScale="92500"/>
          </a:bodyPr>
          <a:lstStyle/>
          <a:p>
            <a:pPr lvl="0" defTabSz="914400">
              <a:spcBef>
                <a:spcPct val="20000"/>
              </a:spcBef>
              <a:buClr>
                <a:srgbClr val="F0A22E"/>
              </a:buClr>
              <a:buSzPct val="70000"/>
              <a:buFont typeface="Wingdings 2"/>
              <a:buChar char=""/>
            </a:pPr>
            <a:r>
              <a:rPr lang="es-ES" sz="3000" dirty="0">
                <a:solidFill>
                  <a:srgbClr val="4E3B30"/>
                </a:solidFill>
                <a:latin typeface="Franklin Gothic Book"/>
              </a:rPr>
              <a:t>impropio: Recibir o aceptar promesa remuneratoria para retardar u omitir acto propio de su cargo o para ejecutar uno contrario a sus funciones.</a:t>
            </a:r>
          </a:p>
          <a:p>
            <a:pPr lvl="0" defTabSz="914400">
              <a:spcBef>
                <a:spcPct val="20000"/>
              </a:spcBef>
              <a:buClr>
                <a:srgbClr val="F0A22E"/>
              </a:buClr>
              <a:buSzPct val="70000"/>
              <a:buFont typeface="Wingdings 2"/>
              <a:buChar char=""/>
            </a:pPr>
            <a:r>
              <a:rPr lang="es-ES" sz="3000" dirty="0">
                <a:solidFill>
                  <a:srgbClr val="4E3B30"/>
                </a:solidFill>
                <a:latin typeface="Franklin Gothic Book"/>
              </a:rPr>
              <a:t> propio: Recibir o aceptar promesa remuneratoria por acto de acuerdo con las funciones de su cargo.</a:t>
            </a:r>
          </a:p>
          <a:p>
            <a:pPr lvl="0" defTabSz="914400">
              <a:spcBef>
                <a:spcPct val="20000"/>
              </a:spcBef>
              <a:buClr>
                <a:srgbClr val="F0A22E"/>
              </a:buClr>
              <a:buSzPct val="70000"/>
              <a:buFont typeface="Wingdings 2"/>
              <a:buChar char=""/>
            </a:pPr>
            <a:r>
              <a:rPr lang="es-ES" sz="3000" dirty="0">
                <a:solidFill>
                  <a:srgbClr val="4E3B30"/>
                </a:solidFill>
                <a:latin typeface="Franklin Gothic Book"/>
              </a:rPr>
              <a:t>Aparente no retributivo: el servidor que reciba dinero u otra utilidad de persona que tenga interés en asusto sometido a su conocimiento.</a:t>
            </a:r>
          </a:p>
          <a:p>
            <a:endParaRPr lang="es-ES" dirty="0"/>
          </a:p>
        </p:txBody>
      </p:sp>
    </p:spTree>
    <p:extLst>
      <p:ext uri="{BB962C8B-B14F-4D97-AF65-F5344CB8AC3E}">
        <p14:creationId xmlns:p14="http://schemas.microsoft.com/office/powerpoint/2010/main" val="2537554244"/>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TM02900688[[fn=Faceta]]</Template>
  <TotalTime>479</TotalTime>
  <Words>2774</Words>
  <Application>Microsoft Office PowerPoint</Application>
  <PresentationFormat>Panorámica</PresentationFormat>
  <Paragraphs>153</Paragraphs>
  <Slides>34</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34</vt:i4>
      </vt:variant>
    </vt:vector>
  </HeadingPairs>
  <TitlesOfParts>
    <vt:vector size="44" baseType="lpstr">
      <vt:lpstr>Arial</vt:lpstr>
      <vt:lpstr>Bradley Hand ITC</vt:lpstr>
      <vt:lpstr>Calibri</vt:lpstr>
      <vt:lpstr>Franklin Gothic Book</vt:lpstr>
      <vt:lpstr>Franklin Gothic Medium</vt:lpstr>
      <vt:lpstr>Symbol</vt:lpstr>
      <vt:lpstr>Trebuchet MS</vt:lpstr>
      <vt:lpstr>Wingdings 2</vt:lpstr>
      <vt:lpstr>Wingdings 3</vt:lpstr>
      <vt:lpstr>Faceta</vt:lpstr>
      <vt:lpstr>     NEPO </vt:lpstr>
      <vt:lpstr> 11 capítulos 397- 434 artículos Desde 101-473 44 conductas delictivas </vt:lpstr>
      <vt:lpstr>DEFINCIÓN DE DELITO    </vt:lpstr>
      <vt:lpstr>ELEMENTOS DEL DELITO</vt:lpstr>
      <vt:lpstr>Articulo 32 CP</vt:lpstr>
      <vt:lpstr>PECULADO CAPITULO I</vt:lpstr>
      <vt:lpstr>Clases de peculado</vt:lpstr>
      <vt:lpstr>CONCUSIÓN  CAPITULO II</vt:lpstr>
      <vt:lpstr>Cohecho propio o impropio</vt:lpstr>
      <vt:lpstr>Cohecho por dar u ofrecer</vt:lpstr>
      <vt:lpstr>Otros de este capitulo</vt:lpstr>
      <vt:lpstr>Celebración indebida de contratos capitulo IV</vt:lpstr>
      <vt:lpstr>409 cp Interés indebido en la celebración de contratos</vt:lpstr>
      <vt:lpstr>410 contrato sin el cumplimiento de requisitos legales</vt:lpstr>
      <vt:lpstr>Trafico de influencias (capitulo 5)</vt:lpstr>
      <vt:lpstr>412 CP enriquecimiento ilícito</vt:lpstr>
      <vt:lpstr>PREVARICATO capítulo VII</vt:lpstr>
      <vt:lpstr>DE LOS ABUSOS DE AUTORIDAD capítulo VIII</vt:lpstr>
      <vt:lpstr>Abusos de autoridad</vt:lpstr>
      <vt:lpstr>Capítulo IX usurpación y abuso de funciones pub.</vt:lpstr>
      <vt:lpstr>Delitos contra los SERVIDORES públicos capítulo X</vt:lpstr>
      <vt:lpstr>Capitulo XI utilización indebida de la información y de influencias.</vt:lpstr>
      <vt:lpstr>Muchas gracias,</vt:lpstr>
      <vt:lpstr>Presentación de PowerPoint</vt:lpstr>
      <vt:lpstr>Presentación de PowerPoint</vt:lpstr>
      <vt:lpstr>Presentación de PowerPoint</vt:lpstr>
      <vt:lpstr>ACOSO LABORAL: Lleva el acoso laboral al código laboral y lo extiende a las relaciones escamoteadas de la relación laboral, los terceros, los clientes, los contratistas, aprendices, personas que ejercen la autoridad (dueños) Habilita el espectro de las TIC como escenario del acoso y le otorgo competencias al MT (Ver artículo 40 de la reforma)  EVALUACIÓN: Precisa los factores de evaluación objetiva del trabajo  TRABAJO DOMESTICO: Formaliza el trabajo doméstico Obliga a registrar los contratos y estipularlos por escrito  LICENCIA DE PARTO PATERNIDAD: Amplía la licencia de parto (paternidad) para el hombre hasta llegar a 12 semanas (dos semanas en la legislación vigente)  OTROS BENEFICIOS: Representación paritaria y proporcional en las organizaciones sindicales Jornadas flexibles con trabajadores con personas a cargo.     </vt:lpstr>
      <vt:lpstr>    PARTE COLECTIVA ARTICULO 352 CST EN ADELANTE Aplica a todos los trabajadores de Colombia </vt:lpstr>
      <vt:lpstr>NEGOCIACIÓN COLECTIVA:  Otorga derecho de negociar a empresas de servicios temporales con sus directivos beneficiarios. Si el sindicato negociador afilia cuando menos al 20% de los trabajadores, los beneficios de la convención se extienden.  Para niveles superiores es del 10%. Cuota por beneficio obligatoria a los no sindicalizados. Prohibición de pactos colectivos Prohibición de contratos sindicales Lo otro es huelga y arbitramento no nos aplica a los empleados públicos y por tanto no se hace análisis en estos comentarios. </vt:lpstr>
      <vt:lpstr>El Gobierno de Gustavo Petro presentó una propuesta de reforma laboral que busca beneficiar a los trabajadores colombianos, enfrentando el escepticismo de sectores empresariales. Este proyecto, que se debatirá próximamente en el Congreso de la República, pretende fomentar el empleo, evitar la precarización laboral y no incrementar los costos laborales para los empleadores. </vt:lpstr>
      <vt:lpstr>LO QUE SE CONSERVA DEL ÚLTIMO TEXTO DE LA REFORMA PRESENTADA EN EL SEMESTRE ANTERIOR: </vt:lpstr>
      <vt:lpstr>   4. JORNADA LABORAL Y RECARGOS   5. LICENCIA DE PATERNIDAD. Con relación a la licencia de paternidad, la nueva reforma laboral tiene estipulado incrementar gradualmente las semanas otorgadas hasta llegar a 12 semanas en 2026 de la siguiente manera: al 2024 será de 8 semanas, al 2025 será de 10 semanas y al 2026 será de 12 semanas. Es importante tener en cuenta que la licencia de paternidad será reconocida proporcionalmente a las semanas cotizadas por el padre durante el periodo de gestación de la madre. </vt:lpstr>
      <vt:lpstr>8. CON RELACIÓN AL TELETRABAJO. Dentro de las modificaciones más importantes al Teletrabajo se encuentran las siguientes: a. Se autoriza el teletrabajo transnacional, permitiendo la vinculación de teletrabajadores que presten sus servicios fuera de Colombia. b. Se elimina el límite de los días en que deben trabajar desde su casa los teletrabajadores suplementarios, el cual estaba fijado en 2 o 3 días. </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COMENTARIOS AL PROYECTO DE REFORMA LABORAL</dc:title>
  <dc:creator>jessicarpohoyos@hotmail.com</dc:creator>
  <cp:lastModifiedBy>Administrador Nepo</cp:lastModifiedBy>
  <cp:revision>13</cp:revision>
  <dcterms:created xsi:type="dcterms:W3CDTF">2024-05-10T14:07:45Z</dcterms:created>
  <dcterms:modified xsi:type="dcterms:W3CDTF">2025-01-24T16:45:28Z</dcterms:modified>
</cp:coreProperties>
</file>